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75" r:id="rId3"/>
    <p:sldId id="257" r:id="rId4"/>
    <p:sldId id="259" r:id="rId5"/>
    <p:sldId id="293" r:id="rId6"/>
    <p:sldId id="260" r:id="rId7"/>
    <p:sldId id="261" r:id="rId8"/>
    <p:sldId id="262" r:id="rId9"/>
    <p:sldId id="263" r:id="rId10"/>
    <p:sldId id="264" r:id="rId11"/>
    <p:sldId id="258" r:id="rId12"/>
    <p:sldId id="289" r:id="rId13"/>
    <p:sldId id="279" r:id="rId14"/>
    <p:sldId id="300" r:id="rId15"/>
    <p:sldId id="270" r:id="rId16"/>
    <p:sldId id="272" r:id="rId17"/>
    <p:sldId id="292" r:id="rId18"/>
    <p:sldId id="307" r:id="rId19"/>
    <p:sldId id="286" r:id="rId20"/>
    <p:sldId id="283" r:id="rId21"/>
    <p:sldId id="285" r:id="rId22"/>
    <p:sldId id="301" r:id="rId23"/>
    <p:sldId id="304" r:id="rId24"/>
    <p:sldId id="294" r:id="rId25"/>
    <p:sldId id="296" r:id="rId26"/>
    <p:sldId id="302" r:id="rId27"/>
    <p:sldId id="298" r:id="rId28"/>
    <p:sldId id="306" r:id="rId29"/>
    <p:sldId id="284" r:id="rId30"/>
    <p:sldId id="297" r:id="rId31"/>
    <p:sldId id="310" r:id="rId32"/>
    <p:sldId id="311" r:id="rId33"/>
    <p:sldId id="308" r:id="rId34"/>
    <p:sldId id="291" r:id="rId35"/>
    <p:sldId id="288" r:id="rId36"/>
    <p:sldId id="290" r:id="rId37"/>
    <p:sldId id="265" r:id="rId38"/>
  </p:sldIdLst>
  <p:sldSz cx="18288000" cy="10287000"/>
  <p:notesSz cx="6858000" cy="9144000"/>
  <p:embeddedFontLst>
    <p:embeddedFont>
      <p:font typeface="esamanru OTF Bold" panose="020B0600000101010101" charset="-127"/>
      <p:bold r:id="rId40"/>
    </p:embeddedFont>
    <p:embeddedFont>
      <p:font typeface="Noto Sans CJK KR Regular" panose="020B0600000101010101" charset="-127"/>
      <p:regular r:id="rId41"/>
    </p:embeddedFont>
    <p:embeddedFont>
      <p:font typeface="프리젠테이션 5 Medium" charset="-127"/>
      <p:regular r:id="rId42"/>
    </p:embeddedFont>
    <p:embeddedFont>
      <p:font typeface="esamanru OTF Medium" panose="020B0600000101010101" charset="0"/>
      <p:regular r:id="rId43"/>
      <p:bold r:id="rId44"/>
      <p:italic r:id="rId45"/>
      <p:boldItalic r:id="rId46"/>
    </p:embeddedFont>
    <p:embeddedFont>
      <p:font typeface="Pretendard" panose="02000503000000020004" pitchFamily="2" charset="-127"/>
      <p:regular r:id="rId47"/>
      <p:bold r:id="rId48"/>
    </p:embeddedFont>
    <p:embeddedFont>
      <p:font typeface="Pretendard Bold" panose="02000803000000020004" pitchFamily="2" charset="-127"/>
      <p:bold r:id="rId49"/>
    </p:embeddedFont>
    <p:embeddedFont>
      <p:font typeface="Pretendard Medium" panose="02000603000000020004" pitchFamily="2" charset="-127"/>
      <p:regular r:id="rId50"/>
      <p:bold r:id="rId51"/>
    </p:embeddedFont>
    <p:embeddedFont>
      <p:font typeface="Pretendard SemiBold" panose="02000703000000020004" pitchFamily="2" charset="-127"/>
      <p:regular r:id="rId52"/>
      <p:bold r:id="rId53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E296246E-1C42-4F2C-BF62-F1FEB7D5E621}">
          <p14:sldIdLst>
            <p14:sldId id="256"/>
          </p14:sldIdLst>
        </p14:section>
        <p14:section name="시작배경" id="{D1702E95-EF72-46F6-9164-F8A96689E67E}">
          <p14:sldIdLst>
            <p14:sldId id="275"/>
          </p14:sldIdLst>
        </p14:section>
        <p14:section name="선정이유(필요성)" id="{A83ECE22-55B9-4B53-BEB6-D3E018A0BD07}">
          <p14:sldIdLst>
            <p14:sldId id="257"/>
          </p14:sldIdLst>
        </p14:section>
        <p14:section name="시장규모6" id="{A6C307E4-EC4C-4CE4-B121-57999E52BBF3}">
          <p14:sldIdLst>
            <p14:sldId id="259"/>
            <p14:sldId id="293"/>
            <p14:sldId id="260"/>
            <p14:sldId id="261"/>
            <p14:sldId id="262"/>
            <p14:sldId id="263"/>
            <p14:sldId id="264"/>
          </p14:sldIdLst>
        </p14:section>
        <p14:section name="경쟁사소개" id="{1EA38AC7-31AF-A349-9802-EDAF9B34E766}">
          <p14:sldIdLst>
            <p14:sldId id="258"/>
            <p14:sldId id="289"/>
            <p14:sldId id="279"/>
          </p14:sldIdLst>
        </p14:section>
        <p14:section name="KDX" id="{2B006F3A-FD73-4D05-8938-E5CD516986A6}">
          <p14:sldIdLst>
            <p14:sldId id="300"/>
            <p14:sldId id="270"/>
          </p14:sldIdLst>
        </p14:section>
        <p14:section name="마이디" id="{213EE48F-8C67-4941-9CAC-5C9C39421CB1}">
          <p14:sldIdLst>
            <p14:sldId id="272"/>
            <p14:sldId id="292"/>
            <p14:sldId id="307"/>
          </p14:sldIdLst>
        </p14:section>
        <p14:section name="시사점" id="{ABBAAB70-7038-49EB-88AA-9428D640088F}">
          <p14:sldIdLst>
            <p14:sldId id="286"/>
          </p14:sldIdLst>
        </p14:section>
        <p14:section name="PEST분석" id="{194F4DB4-809F-42C3-BC0F-0C5655918635}">
          <p14:sldIdLst>
            <p14:sldId id="283"/>
          </p14:sldIdLst>
        </p14:section>
        <p14:section name="디커플링" id="{4A8BEA28-FC4D-40D2-B0FD-C15C857F7DE8}">
          <p14:sldIdLst>
            <p14:sldId id="285"/>
            <p14:sldId id="301"/>
            <p14:sldId id="304"/>
          </p14:sldIdLst>
        </p14:section>
        <p14:section name="도식화(우리 모델)" id="{5F0BE777-CCFE-4298-9D4F-427095FF5B22}">
          <p14:sldIdLst>
            <p14:sldId id="294"/>
            <p14:sldId id="296"/>
            <p14:sldId id="302"/>
            <p14:sldId id="298"/>
            <p14:sldId id="306"/>
            <p14:sldId id="284"/>
            <p14:sldId id="297"/>
          </p14:sldIdLst>
        </p14:section>
        <p14:section name="보류" id="{15E62EE0-0580-4DFD-890A-984A1FF14667}">
          <p14:sldIdLst>
            <p14:sldId id="310"/>
            <p14:sldId id="311"/>
            <p14:sldId id="308"/>
            <p14:sldId id="291"/>
            <p14:sldId id="288"/>
            <p14:sldId id="29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FF473A"/>
    <a:srgbClr val="77933C"/>
    <a:srgbClr val="FFFFFF"/>
    <a:srgbClr val="3366FF"/>
    <a:srgbClr val="5882FF"/>
    <a:srgbClr val="7497FF"/>
    <a:srgbClr val="0000FF"/>
    <a:srgbClr val="1A0575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D75E5C-777A-4324-B274-C9D5CB294F48}" v="186" dt="2024-11-27T09:51:03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139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4556-3D54-4556-A7CB-5594394B0FA1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E434E-F155-424F-8B8F-8884F5DD3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03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아이디어 회의 중</a:t>
            </a:r>
            <a:r>
              <a:rPr lang="en-US" altLang="ko-KR"/>
              <a:t>, </a:t>
            </a:r>
            <a:r>
              <a:rPr lang="ko-KR" altLang="en-US"/>
              <a:t>다른 팀이 프로젝트에 필요한 데이터를 구하지 못해 큰 어려움을 겪고 있다는 문제가 제기되었습니다</a:t>
            </a:r>
            <a:r>
              <a:rPr lang="en-US" altLang="ko-KR"/>
              <a:t>. </a:t>
            </a:r>
            <a:r>
              <a:rPr lang="ko-KR" altLang="en-US"/>
              <a:t>이 문제는 단지 한 팀만의 문제가 아니라</a:t>
            </a:r>
            <a:r>
              <a:rPr lang="en-US" altLang="ko-KR"/>
              <a:t>, </a:t>
            </a:r>
            <a:r>
              <a:rPr lang="ko-KR" altLang="en-US"/>
              <a:t>많은 개인</a:t>
            </a:r>
            <a:r>
              <a:rPr lang="en-US" altLang="ko-KR"/>
              <a:t>(</a:t>
            </a:r>
            <a:r>
              <a:rPr lang="ko-KR" altLang="en-US"/>
              <a:t>학생</a:t>
            </a:r>
            <a:r>
              <a:rPr lang="en-US" altLang="ko-KR"/>
              <a:t>), </a:t>
            </a:r>
            <a:r>
              <a:rPr lang="ko-KR" altLang="en-US"/>
              <a:t>기업이 겪고 있는 공통적인 문제라는 것을 깨닫게 되었습니다</a:t>
            </a:r>
            <a:r>
              <a:rPr lang="en-US" altLang="ko-KR"/>
              <a:t>. </a:t>
            </a:r>
            <a:r>
              <a:rPr lang="ko-KR" altLang="en-US"/>
              <a:t>그래서 데이터를 더 쉽게 구할 수 있도록 하는 방안에 대해 고민하던 중</a:t>
            </a:r>
            <a:r>
              <a:rPr lang="en-US" altLang="ko-KR"/>
              <a:t>, </a:t>
            </a:r>
            <a:r>
              <a:rPr lang="ko-KR" altLang="en-US"/>
              <a:t>데이터 거래와 활용을 통해 수익을 창출하는 </a:t>
            </a:r>
            <a:r>
              <a:rPr lang="ko-KR" altLang="en-US" b="1"/>
              <a:t>데이터 </a:t>
            </a:r>
            <a:r>
              <a:rPr lang="ko-KR" altLang="en-US" b="1" err="1"/>
              <a:t>제테크</a:t>
            </a:r>
            <a:r>
              <a:rPr lang="ko-KR" altLang="en-US" b="1"/>
              <a:t> 플랫폼</a:t>
            </a:r>
            <a:r>
              <a:rPr lang="ko-KR" altLang="en-US"/>
              <a:t>을 구상하게 되었습니다</a:t>
            </a:r>
            <a:r>
              <a:rPr lang="en-US" altLang="ko-KR"/>
              <a:t>.</a:t>
            </a:r>
          </a:p>
          <a:p>
            <a:r>
              <a:rPr lang="ko-KR" altLang="en-US"/>
              <a:t>이 플랫폼은 단순히 데이터를 판매하고 구매하는 수단을 넘어</a:t>
            </a:r>
            <a:r>
              <a:rPr lang="en-US" altLang="ko-KR"/>
              <a:t>, </a:t>
            </a:r>
            <a:r>
              <a:rPr lang="ko-KR" altLang="en-US" b="1"/>
              <a:t>질 좋은 데이터를 더 쉽게 확보</a:t>
            </a:r>
            <a:r>
              <a:rPr lang="ko-KR" altLang="en-US"/>
              <a:t>할 수 있게 하여</a:t>
            </a:r>
            <a:r>
              <a:rPr lang="en-US" altLang="ko-KR"/>
              <a:t>, </a:t>
            </a:r>
            <a:r>
              <a:rPr lang="ko-KR" altLang="en-US"/>
              <a:t>데이터 부족 문제를 해결하고</a:t>
            </a:r>
            <a:r>
              <a:rPr lang="en-US" altLang="ko-KR"/>
              <a:t>, </a:t>
            </a:r>
            <a:r>
              <a:rPr lang="ko-KR" altLang="en-US"/>
              <a:t>더 나아가 이를 수익 창출의 기회로 삼는 것을 목표로 하고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E434E-F155-424F-8B8F-8884F5DD31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7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E434E-F155-424F-8B8F-8884F5DD313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45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E434E-F155-424F-8B8F-8884F5DD313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0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4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author/user10544055/icons" TargetMode="External"/><Relationship Id="rId2" Type="http://schemas.openxmlformats.org/officeDocument/2006/relationships/hyperlink" Target="https://www.flaticon.com/kr/authors/prosymbols-premium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3479800"/>
            <a:ext cx="5130800" cy="513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93735" y="4853230"/>
            <a:ext cx="26174700" cy="5461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86500" y="8801100"/>
            <a:ext cx="26174700" cy="156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79300" y="3797300"/>
            <a:ext cx="3924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6500" y="1384300"/>
            <a:ext cx="482600" cy="46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10807700" y="4648200"/>
            <a:ext cx="3848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1100" y="5778500"/>
            <a:ext cx="482600" cy="46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85900" y="1447800"/>
            <a:ext cx="9017000" cy="458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데테크를</a:t>
            </a:r>
            <a:r>
              <a:rPr lang="en-US" sz="5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5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위한</a:t>
            </a:r>
          </a:p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플랫폼</a:t>
            </a:r>
          </a:p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기업</a:t>
            </a:r>
            <a:r>
              <a:rPr lang="en-US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8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7337003"/>
            <a:ext cx="4044043" cy="62718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err="1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캡스톤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1</a:t>
            </a:r>
            <a:r>
              <a:rPr lang="ko-KR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</a:p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정진우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전동욱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송호준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0160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시장 </a:t>
            </a: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시사점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5500" y="3517900"/>
            <a:ext cx="15532100" cy="226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중요성이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증가하면서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판매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제공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서비스업은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빠르게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성장중이다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기업들은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기반의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의사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결정을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통해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경쟁력을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강화하고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있으며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특히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코로나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- 19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거칠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때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모두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10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퍼센트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이상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성장했다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특히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en-US" sz="24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2020</a:t>
            </a:r>
            <a:r>
              <a:rPr lang="ko-KR" sz="24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년에는</a:t>
            </a:r>
            <a:r>
              <a:rPr lang="en-US" sz="24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41.67%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라는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높은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성장률을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보임에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따라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새로운 비즈니스 모델로 다가간다면 높은 성장을 꾀할 수 있을 것이다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  <a:endParaRPr lang="en-US" sz="2400" b="0" i="0" u="none" strike="noStrike">
              <a:solidFill>
                <a:srgbClr val="000000"/>
              </a:solidFill>
              <a:latin typeface="esamanru OTF Medium" panose="020B0600000101010101" charset="0"/>
              <a:cs typeface="esamanru OTF Medium" panose="020B0600000101010101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5800" y="2552700"/>
            <a:ext cx="4724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AutoNum type="arabicPeriod"/>
            </a:pPr>
            <a:r>
              <a:rPr lang="en-US" altLang="ko-KR" sz="4000" b="0" i="0" u="none" strike="noStrike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경제의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성장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500" y="7061200"/>
            <a:ext cx="155321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다양한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산업에서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융합과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연계가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이루어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지고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있다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특히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헬스케어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금융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sz="2400" b="0" i="0" u="none" strike="noStrike" err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물류등의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산업들은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여러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산업과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공유하고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협력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할 경우 더 다양한 가치 창출이 가능하다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또한 현재 다양한 기사에서 </a:t>
            </a:r>
            <a:r>
              <a:rPr lang="en-US" altLang="ko-KR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AI </a:t>
            </a:r>
            <a:r>
              <a:rPr lang="ko-KR" altLang="en-US" sz="24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관련한 학습용 데이터의 부족에 대한 이야기가 나오고 있는 </a:t>
            </a:r>
            <a:r>
              <a:rPr lang="ko-KR" altLang="en-US" sz="24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만큼 앞으로 고갈될 데이터를 채우는 것이 필요할 것이다</a:t>
            </a:r>
            <a:r>
              <a:rPr lang="en-US" altLang="ko-KR" sz="24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  <a:endParaRPr lang="en-US" sz="2400" b="0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1200" y="6108700"/>
            <a:ext cx="558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2.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데이터의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연계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SemiBold"/>
              </a:rPr>
              <a:t>필요성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8100" y="6278949"/>
            <a:ext cx="55499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936049"/>
            <a:ext cx="22352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5936049"/>
            <a:ext cx="2362200" cy="226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0900" y="6012249"/>
            <a:ext cx="3365500" cy="208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1800" y="6228149"/>
            <a:ext cx="40259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53848" y="741749"/>
            <a:ext cx="4618404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64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4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97400" y="2164149"/>
            <a:ext cx="909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01. 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en-US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판매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제공</a:t>
            </a:r>
            <a:r>
              <a:rPr lang="en-US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서비스업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0400" y="3497649"/>
            <a:ext cx="8001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01-1. 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판매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중개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서비스업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9800" y="3561149"/>
            <a:ext cx="8001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01-2. 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정보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제공</a:t>
            </a:r>
            <a:r>
              <a:rPr lang="en-US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서비스업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B7A3E1EF-FF87-4B7E-D1BB-B558A539B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EC225814-6F27-F8CC-82C1-E34EA7D05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2" name="TextBox 8">
            <a:extLst>
              <a:ext uri="{FF2B5EF4-FFF2-40B4-BE49-F238E27FC236}">
                <a16:creationId xmlns:a16="http://schemas.microsoft.com/office/drawing/2014/main" id="{CD0C5134-EAEE-44A3-1943-E64FE61EE545}"/>
              </a:ext>
            </a:extLst>
          </p:cNvPr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4D5C-DD45-4AC1-C3AD-60A6C86C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2A3D0649-44C7-103D-886F-532571C8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72" y="2070100"/>
            <a:ext cx="8115300" cy="7493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D79A86B-04B5-110F-5502-134B96DA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070100"/>
            <a:ext cx="8115300" cy="7493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C2A0103-D8AE-9005-C495-642839CCC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66F537-EF33-8456-77E8-77A11974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57782B26-A1BF-B9A8-E803-579B9D5061CA}"/>
              </a:ext>
            </a:extLst>
          </p:cNvPr>
          <p:cNvSpPr txBox="1"/>
          <p:nvPr/>
        </p:nvSpPr>
        <p:spPr>
          <a:xfrm>
            <a:off x="1333500" y="3810000"/>
            <a:ext cx="7070271" cy="398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설립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2019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년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12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월</a:t>
            </a:r>
            <a:endParaRPr lang="en-US" altLang="ko-KR" sz="3000" b="1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ko-KR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직원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수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39</a:t>
            </a:r>
            <a:r>
              <a:rPr lang="ko-KR" altLang="en-US" sz="3000" b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명</a:t>
            </a: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주요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사업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</a:t>
            </a:r>
            <a:r>
              <a:rPr lang="ko-KR" altLang="ko-KR" sz="3000" b="1" i="0" u="none" strike="noStrike" err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마이데이터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플랫폼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개발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b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</a:b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개인정보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보호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기술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전송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표준화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사업</a:t>
            </a: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ko-KR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평균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연봉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:4,511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만원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041D777-496D-1F9D-1845-D237B6B16206}"/>
              </a:ext>
            </a:extLst>
          </p:cNvPr>
          <p:cNvSpPr txBox="1"/>
          <p:nvPr/>
        </p:nvSpPr>
        <p:spPr>
          <a:xfrm>
            <a:off x="711200" y="673100"/>
            <a:ext cx="811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6000" b="0" i="0" u="none" strike="noStrike" spc="-100" err="1">
                <a:solidFill>
                  <a:srgbClr val="000000"/>
                </a:solidFill>
                <a:ea typeface="esamanru OTF Bold"/>
              </a:rPr>
              <a:t>마이디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esamanru OTF Bold"/>
              </a:rPr>
              <a:t> - (</a:t>
            </a:r>
            <a:r>
              <a:rPr lang="ko-KR" altLang="ko-KR" sz="6000" b="0" i="0" u="none" strike="noStrike" spc="-100">
                <a:solidFill>
                  <a:srgbClr val="000000"/>
                </a:solidFill>
                <a:ea typeface="esamanru OTF Bold"/>
              </a:rPr>
              <a:t>주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esamanru OTF Bold"/>
              </a:rPr>
              <a:t>)</a:t>
            </a:r>
            <a:r>
              <a:rPr lang="ko-KR" altLang="ko-KR" sz="6000" b="0" i="0" u="none" strike="noStrike" spc="-100" err="1">
                <a:solidFill>
                  <a:srgbClr val="000000"/>
                </a:solidFill>
                <a:ea typeface="esamanru OTF Bold"/>
              </a:rPr>
              <a:t>에스엔피랩</a:t>
            </a:r>
            <a:endParaRPr lang="ko-KR" altLang="ko-KR" sz="6000" b="0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A14BCE-AF19-644B-EA37-FBD2C4A40E41}"/>
              </a:ext>
            </a:extLst>
          </p:cNvPr>
          <p:cNvGrpSpPr/>
          <p:nvPr/>
        </p:nvGrpSpPr>
        <p:grpSpPr>
          <a:xfrm>
            <a:off x="943428" y="2324100"/>
            <a:ext cx="7460343" cy="622300"/>
            <a:chOff x="5283200" y="2425700"/>
            <a:chExt cx="8445500" cy="6223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3981D65E-877A-5ADC-F70C-399E6C85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200" y="2425700"/>
              <a:ext cx="8445500" cy="622300"/>
            </a:xfrm>
            <a:prstGeom prst="rect">
              <a:avLst/>
            </a:prstGeom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A1FC019-5E21-09FD-A039-1931371B0A73}"/>
                </a:ext>
              </a:extLst>
            </p:cNvPr>
            <p:cNvSpPr txBox="1"/>
            <p:nvPr/>
          </p:nvSpPr>
          <p:spPr>
            <a:xfrm>
              <a:off x="7124700" y="2463800"/>
              <a:ext cx="4737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FFFFFF"/>
                  </a:solidFill>
                  <a:ea typeface="Pretendard Bold"/>
                </a:rPr>
                <a:t>기본 </a:t>
              </a:r>
              <a:r>
                <a:rPr lang="ko-KR" sz="3000" b="0" i="0" u="none" strike="noStrike">
                  <a:solidFill>
                    <a:srgbClr val="FFFFFF"/>
                  </a:solidFill>
                  <a:ea typeface="Pretendard Bold"/>
                </a:rPr>
                <a:t>정보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B2ABBFE-4900-F164-0D05-9DCD9B4DE63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647200" y="989101"/>
            <a:ext cx="496799" cy="49679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37BCBD-322C-D2B9-9EBB-4C9F7DC7D255}"/>
              </a:ext>
            </a:extLst>
          </p:cNvPr>
          <p:cNvGrpSpPr/>
          <p:nvPr/>
        </p:nvGrpSpPr>
        <p:grpSpPr>
          <a:xfrm>
            <a:off x="9505950" y="2324100"/>
            <a:ext cx="7460343" cy="622300"/>
            <a:chOff x="5283200" y="2425700"/>
            <a:chExt cx="8445500" cy="622300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D57A65FE-8270-EFE0-64C0-0E98EDA24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3200" y="2425700"/>
              <a:ext cx="8445500" cy="622300"/>
            </a:xfrm>
            <a:prstGeom prst="rect">
              <a:avLst/>
            </a:prstGeom>
          </p:spPr>
        </p:pic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3434D296-4D58-18D0-F84F-7E42475F5493}"/>
                </a:ext>
              </a:extLst>
            </p:cNvPr>
            <p:cNvSpPr txBox="1"/>
            <p:nvPr/>
          </p:nvSpPr>
          <p:spPr>
            <a:xfrm>
              <a:off x="7124700" y="2463800"/>
              <a:ext cx="4737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FFFFFF"/>
                  </a:solidFill>
                  <a:ea typeface="Pretendard Bold"/>
                </a:rPr>
                <a:t>전년 대비 누적 매출 성장률</a:t>
              </a:r>
              <a:endParaRPr lang="ko-KR" sz="3000" b="0" i="0" u="none" strike="noStrike">
                <a:solidFill>
                  <a:srgbClr val="FFFFFF"/>
                </a:solidFill>
                <a:ea typeface="Pretendard Bold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0ADECA1-EC10-4942-03D1-68386B842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4077" y="3337673"/>
            <a:ext cx="6604088" cy="58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8B9DCD59-608D-4906-2508-C13058C8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272" y="2070100"/>
            <a:ext cx="8115300" cy="7493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2070100"/>
            <a:ext cx="8115300" cy="7493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990600"/>
            <a:ext cx="4953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11200" y="673100"/>
            <a:ext cx="8115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000000"/>
                </a:solidFill>
                <a:latin typeface="esamanru OTF Bold"/>
              </a:rPr>
              <a:t>KDX </a:t>
            </a:r>
            <a:r>
              <a:rPr lang="ko-KR" sz="6000" b="0" i="0" u="none" strike="noStrike" spc="-100">
                <a:solidFill>
                  <a:srgbClr val="000000"/>
                </a:solidFill>
                <a:ea typeface="esamanru OTF Bold"/>
              </a:rPr>
              <a:t>한국데이터거래소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3003D06-81ED-8A9D-B02D-62C718B4E0FB}"/>
              </a:ext>
            </a:extLst>
          </p:cNvPr>
          <p:cNvGrpSpPr/>
          <p:nvPr/>
        </p:nvGrpSpPr>
        <p:grpSpPr>
          <a:xfrm>
            <a:off x="943428" y="2324100"/>
            <a:ext cx="7460343" cy="622300"/>
            <a:chOff x="5283200" y="2425700"/>
            <a:chExt cx="8445500" cy="622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3200" y="2425700"/>
              <a:ext cx="8445500" cy="622300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7124700" y="2463800"/>
              <a:ext cx="4737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 b="0" i="0" u="none" strike="noStrike">
                  <a:solidFill>
                    <a:srgbClr val="FFFFFF"/>
                  </a:solidFill>
                  <a:ea typeface="Pretendard Bold"/>
                </a:rPr>
                <a:t>기본 </a:t>
              </a:r>
              <a:r>
                <a:rPr lang="ko-KR" sz="3000" b="0" i="0" u="none" strike="noStrike">
                  <a:solidFill>
                    <a:srgbClr val="FFFFFF"/>
                  </a:solidFill>
                  <a:ea typeface="Pretendard Bold"/>
                </a:rPr>
                <a:t>정보</a:t>
              </a:r>
            </a:p>
          </p:txBody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99D4CE06-998A-55C8-F851-D1C66820610F}"/>
              </a:ext>
            </a:extLst>
          </p:cNvPr>
          <p:cNvSpPr txBox="1"/>
          <p:nvPr/>
        </p:nvSpPr>
        <p:spPr>
          <a:xfrm>
            <a:off x="1333500" y="3810000"/>
            <a:ext cx="7070271" cy="398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설립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2019</a:t>
            </a:r>
            <a:r>
              <a:rPr lang="ko-KR" altLang="en-US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년 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11</a:t>
            </a:r>
            <a:r>
              <a:rPr lang="ko-KR" altLang="en-US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월</a:t>
            </a:r>
            <a:endParaRPr lang="en-US" altLang="ko-KR" sz="3000" b="1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ko-KR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직원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수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</a:t>
            </a:r>
            <a:r>
              <a:rPr lang="en-US" altLang="ko-KR" sz="3000" b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9</a:t>
            </a:r>
            <a:r>
              <a:rPr lang="ko-KR" altLang="en-US" sz="3000" b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명</a:t>
            </a: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주요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사업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 </a:t>
            </a:r>
            <a:r>
              <a:rPr lang="ko-KR" altLang="en-US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광고 및 매체 제작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 베이스 제공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, </a:t>
            </a:r>
            <a:r>
              <a:rPr lang="ko-KR" altLang="en-US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맞춤형 서비스 연구개발</a:t>
            </a:r>
            <a:endParaRPr lang="en-US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ko-KR" altLang="ko-KR" sz="3000" b="1" i="0" u="none" strike="noStrike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평균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연봉</a:t>
            </a:r>
            <a:r>
              <a:rPr lang="en-US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:</a:t>
            </a:r>
            <a:r>
              <a:rPr lang="en-US" altLang="ko-KR" sz="3000" b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5,512</a:t>
            </a:r>
            <a:r>
              <a:rPr lang="ko-KR" altLang="ko-KR" sz="3000" b="1" i="0" u="none" strike="noStrike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만원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58E4347-F6D7-994D-C21E-433312EDD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292013"/>
              </p:ext>
            </p:extLst>
          </p:nvPr>
        </p:nvGraphicFramePr>
        <p:xfrm>
          <a:off x="14898915" y="9415476"/>
          <a:ext cx="1487714" cy="768096"/>
        </p:xfrm>
        <a:graphic>
          <a:graphicData uri="http://schemas.openxmlformats.org/drawingml/2006/table">
            <a:tbl>
              <a:tblPr/>
              <a:tblGrid>
                <a:gridCol w="1487714">
                  <a:extLst>
                    <a:ext uri="{9D8B030D-6E8A-4147-A177-3AD203B41FA5}">
                      <a16:colId xmlns:a16="http://schemas.microsoft.com/office/drawing/2014/main" val="2870794359"/>
                    </a:ext>
                  </a:extLst>
                </a:gridCol>
              </a:tblGrid>
              <a:tr h="768096">
                <a:tc>
                  <a:txBody>
                    <a:bodyPr/>
                    <a:lstStyle/>
                    <a:p>
                      <a:r>
                        <a:rPr lang="fr-FR" sz="1600">
                          <a:effectLst/>
                          <a:latin typeface="Pretendard"/>
                        </a:rPr>
                        <a:t>NICE</a:t>
                      </a:r>
                      <a:r>
                        <a:rPr lang="ko-KR" altLang="en-US" sz="1600">
                          <a:effectLst/>
                          <a:latin typeface="Pretendard"/>
                        </a:rPr>
                        <a:t>평가정보</a:t>
                      </a:r>
                    </a:p>
                  </a:txBody>
                  <a:tcPr marL="102870" marR="10287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00832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5CD83C-344E-1A1A-CA86-B2B715435259}"/>
              </a:ext>
            </a:extLst>
          </p:cNvPr>
          <p:cNvGrpSpPr/>
          <p:nvPr/>
        </p:nvGrpSpPr>
        <p:grpSpPr>
          <a:xfrm>
            <a:off x="9505950" y="2324100"/>
            <a:ext cx="7460343" cy="622300"/>
            <a:chOff x="5283200" y="2425700"/>
            <a:chExt cx="8445500" cy="622300"/>
          </a:xfrm>
        </p:grpSpPr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F62F9986-8AA2-8D09-3C64-8BF6D717F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3200" y="2425700"/>
              <a:ext cx="8445500" cy="622300"/>
            </a:xfrm>
            <a:prstGeom prst="rect">
              <a:avLst/>
            </a:prstGeom>
          </p:spPr>
        </p:pic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D75F96FE-5B70-49FE-C54F-2E32A0319CBC}"/>
                </a:ext>
              </a:extLst>
            </p:cNvPr>
            <p:cNvSpPr txBox="1"/>
            <p:nvPr/>
          </p:nvSpPr>
          <p:spPr>
            <a:xfrm>
              <a:off x="7124700" y="2463800"/>
              <a:ext cx="4737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>
                  <a:solidFill>
                    <a:srgbClr val="FFFFFF"/>
                  </a:solidFill>
                  <a:ea typeface="Pretendard Bold"/>
                </a:rPr>
                <a:t>전년 대비 누적 매출 </a:t>
              </a:r>
              <a:r>
                <a:rPr lang="ko-KR" altLang="en-US" sz="3000" b="0" i="0" u="none" strike="noStrike">
                  <a:solidFill>
                    <a:srgbClr val="FFFFFF"/>
                  </a:solidFill>
                  <a:ea typeface="Pretendard Bold"/>
                </a:rPr>
                <a:t>성장률</a:t>
              </a:r>
              <a:endParaRPr lang="ko-KR" sz="3000" b="0" i="0" u="none" strike="noStrike">
                <a:solidFill>
                  <a:srgbClr val="FFFFFF"/>
                </a:solidFill>
                <a:ea typeface="Pretendard Bold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F1556CE-054D-B6FA-D8DC-7A6357029D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2222" y="3491957"/>
            <a:ext cx="6429399" cy="55255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311F7E4-205C-78B6-A7A6-173DF7B9F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47126" y="3491957"/>
            <a:ext cx="6894101" cy="536469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9DA3250-25C6-C963-84F2-668ED13A2AB3}"/>
              </a:ext>
            </a:extLst>
          </p:cNvPr>
          <p:cNvGrpSpPr/>
          <p:nvPr/>
        </p:nvGrpSpPr>
        <p:grpSpPr>
          <a:xfrm>
            <a:off x="18971263" y="2324100"/>
            <a:ext cx="7460343" cy="622300"/>
            <a:chOff x="5283200" y="2425700"/>
            <a:chExt cx="8445500" cy="622300"/>
          </a:xfrm>
        </p:grpSpPr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68556D4D-D0D8-3C17-64B0-CB521400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3200" y="2425700"/>
              <a:ext cx="8445500" cy="622300"/>
            </a:xfrm>
            <a:prstGeom prst="rect">
              <a:avLst/>
            </a:prstGeom>
          </p:spPr>
        </p:pic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8BC2386F-C8C4-6FFF-70DC-8A240BD7E535}"/>
                </a:ext>
              </a:extLst>
            </p:cNvPr>
            <p:cNvSpPr txBox="1"/>
            <p:nvPr/>
          </p:nvSpPr>
          <p:spPr>
            <a:xfrm>
              <a:off x="7124700" y="2463800"/>
              <a:ext cx="4737100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3000">
                  <a:solidFill>
                    <a:srgbClr val="FFFFFF"/>
                  </a:solidFill>
                  <a:ea typeface="Pretendard Bold"/>
                </a:rPr>
                <a:t>누적 매출액</a:t>
              </a:r>
              <a:endParaRPr lang="ko-KR" sz="3000" b="0" i="0" u="none" strike="noStrike">
                <a:solidFill>
                  <a:srgbClr val="FFFFFF"/>
                </a:solidFill>
                <a:ea typeface="Pretendard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5C9D-90A8-846B-F4F5-FA030984F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698D73DA-1822-6EF2-D925-FC6E086F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741C85C-CA32-29C6-5995-6F592D2C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2C85F02B-32BE-08BC-A3EA-526B616EFBD8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000000"/>
                </a:solidFill>
                <a:latin typeface="esamanru OTF Bold"/>
              </a:rPr>
              <a:t>KDX </a:t>
            </a:r>
            <a:r>
              <a:rPr lang="ko-KR" sz="6000" b="0" i="0" u="none" strike="noStrike" spc="-100">
                <a:solidFill>
                  <a:srgbClr val="000000"/>
                </a:solidFill>
                <a:ea typeface="esamanru OTF Bold"/>
              </a:rPr>
              <a:t>한국데이터거래소</a:t>
            </a:r>
            <a:r>
              <a:rPr lang="en-US" altLang="ko-KR" sz="6000" b="0" i="0" u="none" strike="noStrike" spc="-100">
                <a:solidFill>
                  <a:srgbClr val="000000"/>
                </a:solidFill>
                <a:ea typeface="esamanru OTF Bold"/>
              </a:rPr>
              <a:t> - </a:t>
            </a:r>
            <a:r>
              <a:rPr lang="ko-KR" altLang="en-US" sz="6000" b="0" i="0" u="none" strike="noStrike" spc="-100">
                <a:solidFill>
                  <a:srgbClr val="000000"/>
                </a:solidFill>
                <a:ea typeface="esamanru OTF Bold"/>
              </a:rPr>
              <a:t>도식화</a:t>
            </a:r>
            <a:endParaRPr lang="ko-KR" sz="6000" b="0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CD427-BB29-9BF8-97B3-CE71912C54E7}"/>
              </a:ext>
            </a:extLst>
          </p:cNvPr>
          <p:cNvSpPr txBox="1"/>
          <p:nvPr/>
        </p:nvSpPr>
        <p:spPr>
          <a:xfrm>
            <a:off x="9505950" y="3185098"/>
            <a:ext cx="7496175" cy="477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KDX </a:t>
            </a:r>
            <a:r>
              <a:rPr lang="ko-KR" altLang="en-US" sz="30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사업 구조 정리</a:t>
            </a:r>
            <a:endParaRPr lang="en-US" altLang="ko-KR" sz="30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endParaRPr lang="ko-KR" altLang="en-US" sz="20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제공자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데이터를 보유한 기업이나 기관이 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KDX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플랫폼에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데이터를 등록하고 가격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을 설정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KDX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플랫폼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데이터를 중개하며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구매자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가 플랫폼에서 데이터를 탐색하고 구매할 수 있도록 지원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구매자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필요한 데이터를 탐색한 후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구매 요청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및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결제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를 통해 데이터를 획득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거래 관리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KDX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는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법적 준수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품질 보증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개인정보 보호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등의 기능을 통해 거래의 안전성과 신뢰성을 보장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D904A02-E7A2-3593-E9D9-E23849BCB478}"/>
              </a:ext>
            </a:extLst>
          </p:cNvPr>
          <p:cNvGrpSpPr/>
          <p:nvPr/>
        </p:nvGrpSpPr>
        <p:grpSpPr>
          <a:xfrm>
            <a:off x="9336505" y="3522846"/>
            <a:ext cx="7681159" cy="4473648"/>
            <a:chOff x="9336505" y="3465094"/>
            <a:chExt cx="7681159" cy="449823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C348C65-4661-DEAE-F03E-468061886B50}"/>
                </a:ext>
              </a:extLst>
            </p:cNvPr>
            <p:cNvCxnSpPr/>
            <p:nvPr/>
          </p:nvCxnSpPr>
          <p:spPr>
            <a:xfrm flipH="1">
              <a:off x="9336505" y="3465094"/>
              <a:ext cx="22715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A307ABE-5E97-5402-6A5D-60A4EC7DB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6505" y="3465094"/>
              <a:ext cx="0" cy="44982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4C6476F-0019-2FE5-0499-8E8E1346E284}"/>
                </a:ext>
              </a:extLst>
            </p:cNvPr>
            <p:cNvCxnSpPr>
              <a:cxnSpLocks/>
            </p:cNvCxnSpPr>
            <p:nvPr/>
          </p:nvCxnSpPr>
          <p:spPr>
            <a:xfrm>
              <a:off x="14880657" y="3465094"/>
              <a:ext cx="21214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1B8E2E9-5B21-E772-5FB6-3595A1E46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17664" y="3465094"/>
              <a:ext cx="0" cy="44982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86E7AA3-5EEE-F66B-17C6-887ED77F5319}"/>
                </a:ext>
              </a:extLst>
            </p:cNvPr>
            <p:cNvCxnSpPr>
              <a:cxnSpLocks/>
            </p:cNvCxnSpPr>
            <p:nvPr/>
          </p:nvCxnSpPr>
          <p:spPr>
            <a:xfrm>
              <a:off x="9336505" y="7963329"/>
              <a:ext cx="76656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B4B9839C-F969-E375-EE98-99A0E8E8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701" y="1816903"/>
            <a:ext cx="7922728" cy="82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3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1974-8CFB-CB4A-505A-4ADF264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575D7C-886A-17AA-67B4-CD2AADA912C1}"/>
              </a:ext>
            </a:extLst>
          </p:cNvPr>
          <p:cNvSpPr txBox="1"/>
          <p:nvPr/>
        </p:nvSpPr>
        <p:spPr>
          <a:xfrm>
            <a:off x="9376228" y="2421363"/>
            <a:ext cx="749617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KDX </a:t>
            </a:r>
            <a:r>
              <a:rPr lang="ko-KR" altLang="en-US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 모델 정리</a:t>
            </a:r>
            <a:endParaRPr lang="en-US" altLang="ko-KR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endParaRPr lang="ko-KR" altLang="en-US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핵심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거래 수수료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거래가 이루어질 때 발생하는 중개 수수료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프리미엄 구독 서비스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고급 기능이나 맞춤형 데이터 분석을 제공하는 유료 구독 서비스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부가적인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가공 및 분석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구매자가 데이터를 활용할 수 있도록 가공하고 분석하는 서비스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마켓플레이스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내 광고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제공자가 더 많은 노출을 위해 광고를 구매하거나 상위 노출을 위한 비용을 지불하는 방식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1234056-10AC-AA6C-D6AA-3FC1F3AF7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6A101A7-F830-D6A5-DD55-59D036BD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E0BD90B0-811E-36B9-C401-D92C87AA15CB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 spc="-100">
                <a:solidFill>
                  <a:srgbClr val="000000"/>
                </a:solidFill>
                <a:latin typeface="esamanru OTF Bold"/>
              </a:rPr>
              <a:t>KDX </a:t>
            </a:r>
            <a:r>
              <a:rPr lang="ko-KR" sz="6000" b="0" i="0" u="none" strike="noStrike" spc="-100">
                <a:solidFill>
                  <a:srgbClr val="000000"/>
                </a:solidFill>
                <a:ea typeface="esamanru OTF Bold"/>
              </a:rPr>
              <a:t>한국데이터거래소</a:t>
            </a:r>
            <a:r>
              <a:rPr lang="en-US" altLang="ko-KR" sz="6000" b="0" i="0" u="none" strike="noStrike" spc="-100">
                <a:solidFill>
                  <a:srgbClr val="000000"/>
                </a:solidFill>
                <a:ea typeface="esamanru OTF Bold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ea typeface="esamanru OTF Bold"/>
              </a:rPr>
              <a:t>수익</a:t>
            </a:r>
            <a:r>
              <a:rPr lang="ko-KR" altLang="en-US" sz="4800" b="0" i="0" u="none" strike="noStrike" spc="-100">
                <a:solidFill>
                  <a:srgbClr val="000000"/>
                </a:solidFill>
                <a:ea typeface="esamanru OTF Bold"/>
              </a:rPr>
              <a:t> 모델</a:t>
            </a:r>
            <a:endParaRPr lang="ko-KR" sz="6000" b="0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686B1C-C2CD-D589-2D4B-1CB849EC2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97" y="2421363"/>
            <a:ext cx="7135586" cy="67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38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B1E6B6E-E03C-921A-B1D6-1EC1669A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57704-50DA-5406-0BCC-CD334EAB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530166-52EC-776A-5A48-6419821D4D4A}"/>
              </a:ext>
            </a:extLst>
          </p:cNvPr>
          <p:cNvSpPr txBox="1"/>
          <p:nvPr/>
        </p:nvSpPr>
        <p:spPr>
          <a:xfrm>
            <a:off x="711200" y="673100"/>
            <a:ext cx="1178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spc="-100" err="1">
                <a:solidFill>
                  <a:srgbClr val="000000"/>
                </a:solidFill>
                <a:latin typeface="esamanru OTF Bold"/>
                <a:ea typeface="esamanru OTF Bold"/>
              </a:rPr>
              <a:t>마이디</a:t>
            </a:r>
            <a:r>
              <a:rPr lang="en-US" altLang="ko-KR" sz="6000" b="1" i="0" u="none" strike="noStrike" spc="-100">
                <a:solidFill>
                  <a:srgbClr val="000000"/>
                </a:solidFill>
                <a:ea typeface="esamanru OTF Bold"/>
              </a:rPr>
              <a:t> - </a:t>
            </a:r>
            <a:r>
              <a:rPr lang="ko-KR" altLang="en-US" sz="4800" b="1" i="0" u="none" strike="noStrike" spc="-100">
                <a:solidFill>
                  <a:srgbClr val="000000"/>
                </a:solidFill>
                <a:ea typeface="esamanru OTF Bold"/>
              </a:rPr>
              <a:t>사업구조</a:t>
            </a:r>
            <a:endParaRPr lang="ko-KR" sz="6000" b="1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9FB6C-09E8-5F89-4DC5-49AC6A8D6E07}"/>
              </a:ext>
            </a:extLst>
          </p:cNvPr>
          <p:cNvSpPr txBox="1"/>
          <p:nvPr/>
        </p:nvSpPr>
        <p:spPr>
          <a:xfrm rot="20071470">
            <a:off x="4501838" y="6292481"/>
            <a:ext cx="459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solidFill>
                  <a:srgbClr val="3366FF"/>
                </a:solidFill>
              </a:rPr>
              <a:t>소비자데이터</a:t>
            </a:r>
            <a:r>
              <a:rPr kumimoji="1" lang="en-US" altLang="ko-KR" sz="2400" b="1"/>
              <a:t>,</a:t>
            </a:r>
            <a:r>
              <a:rPr kumimoji="1" lang="ko-KR" altLang="en-US" sz="2400" b="1"/>
              <a:t> 구독형 서비스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1055966-311C-9608-1D96-D96891F8C0C0}"/>
              </a:ext>
            </a:extLst>
          </p:cNvPr>
          <p:cNvGrpSpPr/>
          <p:nvPr/>
        </p:nvGrpSpPr>
        <p:grpSpPr>
          <a:xfrm>
            <a:off x="9321956" y="4362596"/>
            <a:ext cx="1800000" cy="2477664"/>
            <a:chOff x="8024637" y="4243499"/>
            <a:chExt cx="1800000" cy="24776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0A1D077-B6D2-E06A-B98C-5DDCEC3968A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4637" y="4243499"/>
              <a:ext cx="1800000" cy="180000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2787F3-4842-8557-2A1B-D4F17FB29A17}"/>
                </a:ext>
              </a:extLst>
            </p:cNvPr>
            <p:cNvSpPr txBox="1"/>
            <p:nvPr/>
          </p:nvSpPr>
          <p:spPr>
            <a:xfrm>
              <a:off x="8333709" y="6244109"/>
              <a:ext cx="1181855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err="1"/>
                <a:t>마이디</a:t>
              </a:r>
              <a:endParaRPr kumimoji="1" lang="ko-KR" altLang="en-US" sz="2500" b="1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62D711D-4E65-8EAA-BDFC-A59822F6E05B}"/>
              </a:ext>
            </a:extLst>
          </p:cNvPr>
          <p:cNvSpPr txBox="1"/>
          <p:nvPr/>
        </p:nvSpPr>
        <p:spPr>
          <a:xfrm rot="1305035">
            <a:off x="4886256" y="3035910"/>
            <a:ext cx="412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쇼핑이력</a:t>
            </a:r>
            <a:r>
              <a:rPr kumimoji="1" lang="en-US" altLang="ko-KR" sz="2400" b="1"/>
              <a:t>,</a:t>
            </a:r>
            <a:r>
              <a:rPr kumimoji="1" lang="ko-KR" altLang="en-US" sz="2400" b="1">
                <a:solidFill>
                  <a:srgbClr val="3366FF"/>
                </a:solidFill>
              </a:rPr>
              <a:t>금융정보</a:t>
            </a:r>
            <a:r>
              <a:rPr kumimoji="1" lang="en-US" altLang="ko-KR" sz="2400" b="1"/>
              <a:t>,</a:t>
            </a:r>
            <a:r>
              <a:rPr kumimoji="1" lang="ko-KR" altLang="en-US" sz="2400" b="1"/>
              <a:t>건강기록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261D7D-4A62-22E9-10AA-B7F41D6C13AE}"/>
              </a:ext>
            </a:extLst>
          </p:cNvPr>
          <p:cNvSpPr txBox="1"/>
          <p:nvPr/>
        </p:nvSpPr>
        <p:spPr>
          <a:xfrm rot="1180730">
            <a:off x="4869921" y="4107733"/>
            <a:ext cx="3190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>
                <a:solidFill>
                  <a:srgbClr val="3366FF"/>
                </a:solidFill>
              </a:rPr>
              <a:t>포인트</a:t>
            </a:r>
            <a:r>
              <a:rPr kumimoji="1" lang="ko-KR" altLang="en-US" sz="2400" b="1"/>
              <a:t> 및 보상 시스템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6A2DDB-0A59-CECF-9B11-22A5EC34AE74}"/>
              </a:ext>
            </a:extLst>
          </p:cNvPr>
          <p:cNvSpPr txBox="1"/>
          <p:nvPr/>
        </p:nvSpPr>
        <p:spPr>
          <a:xfrm>
            <a:off x="11479900" y="4745103"/>
            <a:ext cx="2915278" cy="47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유저에게 </a:t>
            </a:r>
            <a:r>
              <a:rPr kumimoji="1" lang="ko-KR" altLang="en-US" sz="2400" b="1">
                <a:solidFill>
                  <a:srgbClr val="3366FF"/>
                </a:solidFill>
              </a:rPr>
              <a:t>광고 노출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597934-4CF4-1759-1D20-0FD8DFBE72AC}"/>
              </a:ext>
            </a:extLst>
          </p:cNvPr>
          <p:cNvSpPr txBox="1"/>
          <p:nvPr/>
        </p:nvSpPr>
        <p:spPr>
          <a:xfrm rot="19962354">
            <a:off x="4413653" y="7477304"/>
            <a:ext cx="511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err="1"/>
              <a:t>마이디</a:t>
            </a:r>
            <a:r>
              <a:rPr kumimoji="1" lang="ko-KR" altLang="en-US" sz="2400" b="1"/>
              <a:t> </a:t>
            </a:r>
            <a:r>
              <a:rPr kumimoji="1" lang="ko-KR" altLang="en-US" sz="2400" b="1">
                <a:solidFill>
                  <a:srgbClr val="3366FF"/>
                </a:solidFill>
              </a:rPr>
              <a:t>유저 데이터</a:t>
            </a:r>
            <a:r>
              <a:rPr kumimoji="1" lang="ko-KR" altLang="en-US" sz="2400" b="1"/>
              <a:t>에 따른 </a:t>
            </a:r>
            <a:r>
              <a:rPr kumimoji="1" lang="ko-KR" altLang="en-US" sz="2400" b="1">
                <a:solidFill>
                  <a:srgbClr val="3366FF"/>
                </a:solidFill>
              </a:rPr>
              <a:t>금액</a:t>
            </a:r>
            <a:r>
              <a:rPr kumimoji="1" lang="ko-KR" altLang="en-US" sz="2400" b="1"/>
              <a:t> 지불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5E7FD0B-730A-45AD-6ABE-60B38CB1777D}"/>
              </a:ext>
            </a:extLst>
          </p:cNvPr>
          <p:cNvCxnSpPr>
            <a:cxnSpLocks/>
          </p:cNvCxnSpPr>
          <p:nvPr/>
        </p:nvCxnSpPr>
        <p:spPr>
          <a:xfrm>
            <a:off x="4392418" y="2751229"/>
            <a:ext cx="4486949" cy="176070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735110-3BFB-E90E-1804-20171A8A55AA}"/>
              </a:ext>
            </a:extLst>
          </p:cNvPr>
          <p:cNvGrpSpPr/>
          <p:nvPr/>
        </p:nvGrpSpPr>
        <p:grpSpPr>
          <a:xfrm>
            <a:off x="2056222" y="2092977"/>
            <a:ext cx="1737456" cy="2402508"/>
            <a:chOff x="660805" y="2979518"/>
            <a:chExt cx="1737456" cy="24025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5B9B17-276F-BAA5-2936-DCC4ACEF0C76}"/>
                </a:ext>
              </a:extLst>
            </p:cNvPr>
            <p:cNvSpPr txBox="1"/>
            <p:nvPr/>
          </p:nvSpPr>
          <p:spPr>
            <a:xfrm>
              <a:off x="976014" y="4904972"/>
              <a:ext cx="13622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/>
                <a:t>소비자</a:t>
              </a:r>
            </a:p>
          </p:txBody>
        </p:sp>
        <p:pic>
          <p:nvPicPr>
            <p:cNvPr id="61" name="그림 60" descr="그래픽, 클립아트, 상징, 폰트이(가) 표시된 사진&#10;&#10;자동 생성된 설명">
              <a:extLst>
                <a:ext uri="{FF2B5EF4-FFF2-40B4-BE49-F238E27FC236}">
                  <a16:creationId xmlns:a16="http://schemas.microsoft.com/office/drawing/2014/main" id="{A448B320-AFFC-9FD3-48EC-DB54B08A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05" y="2979518"/>
              <a:ext cx="1737456" cy="1737456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AE5F41A-51EA-A19D-F708-B1FF3D7C7511}"/>
              </a:ext>
            </a:extLst>
          </p:cNvPr>
          <p:cNvGrpSpPr/>
          <p:nvPr/>
        </p:nvGrpSpPr>
        <p:grpSpPr>
          <a:xfrm>
            <a:off x="2161338" y="7097046"/>
            <a:ext cx="1821265" cy="2416102"/>
            <a:chOff x="5021564" y="4648945"/>
            <a:chExt cx="1821265" cy="2416102"/>
          </a:xfrm>
        </p:grpSpPr>
        <p:pic>
          <p:nvPicPr>
            <p:cNvPr id="63" name="그림 62" descr="마조렐 블루, 블루, 일렉트릭 블루, 직사각형이(가) 표시된 사진&#10;&#10;자동 생성된 설명">
              <a:extLst>
                <a:ext uri="{FF2B5EF4-FFF2-40B4-BE49-F238E27FC236}">
                  <a16:creationId xmlns:a16="http://schemas.microsoft.com/office/drawing/2014/main" id="{EEE71AD0-6E4D-CB88-703D-8CD6ED42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564" y="4648945"/>
              <a:ext cx="1800000" cy="18000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5B854DA-4212-5561-11C3-0EBEC02CB8B1}"/>
                </a:ext>
              </a:extLst>
            </p:cNvPr>
            <p:cNvSpPr txBox="1"/>
            <p:nvPr/>
          </p:nvSpPr>
          <p:spPr>
            <a:xfrm>
              <a:off x="5480611" y="6587993"/>
              <a:ext cx="13622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/>
                <a:t>기업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1B0FDFD-6C1B-149B-D6B9-73957399E0D5}"/>
              </a:ext>
            </a:extLst>
          </p:cNvPr>
          <p:cNvGrpSpPr/>
          <p:nvPr/>
        </p:nvGrpSpPr>
        <p:grpSpPr>
          <a:xfrm>
            <a:off x="14626397" y="4563010"/>
            <a:ext cx="1862298" cy="2104631"/>
            <a:chOff x="15689813" y="6337106"/>
            <a:chExt cx="1862298" cy="2104631"/>
          </a:xfrm>
        </p:grpSpPr>
        <p:pic>
          <p:nvPicPr>
            <p:cNvPr id="65" name="그림 64" descr="스크린샷, 로고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26CAAC1-D5F2-8E80-5251-B6B984860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9813" y="6337106"/>
              <a:ext cx="1800000" cy="18000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472FF72-04D8-55E5-89AE-F6334A580577}"/>
                </a:ext>
              </a:extLst>
            </p:cNvPr>
            <p:cNvSpPr txBox="1"/>
            <p:nvPr/>
          </p:nvSpPr>
          <p:spPr>
            <a:xfrm>
              <a:off x="16189893" y="7964683"/>
              <a:ext cx="13622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/>
                <a:t>광고</a:t>
              </a:r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AFBE962F-EA4B-E2E4-D074-F39B93ECB499}"/>
              </a:ext>
            </a:extLst>
          </p:cNvPr>
          <p:cNvCxnSpPr>
            <a:cxnSpLocks/>
          </p:cNvCxnSpPr>
          <p:nvPr/>
        </p:nvCxnSpPr>
        <p:spPr>
          <a:xfrm flipH="1" flipV="1">
            <a:off x="4161199" y="3095015"/>
            <a:ext cx="4640631" cy="180390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5C08D21A-32BC-B329-BAAB-CD6B271CB4C5}"/>
              </a:ext>
            </a:extLst>
          </p:cNvPr>
          <p:cNvCxnSpPr>
            <a:cxnSpLocks/>
          </p:cNvCxnSpPr>
          <p:nvPr/>
        </p:nvCxnSpPr>
        <p:spPr>
          <a:xfrm flipH="1">
            <a:off x="4437866" y="5942136"/>
            <a:ext cx="4455799" cy="216480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0182814-36FE-7AF1-47C7-83DDC044F5EF}"/>
              </a:ext>
            </a:extLst>
          </p:cNvPr>
          <p:cNvCxnSpPr>
            <a:cxnSpLocks/>
          </p:cNvCxnSpPr>
          <p:nvPr/>
        </p:nvCxnSpPr>
        <p:spPr>
          <a:xfrm flipV="1">
            <a:off x="4671143" y="6188169"/>
            <a:ext cx="4327036" cy="215628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922B648-E2EA-A5E1-DF39-E328F1406551}"/>
              </a:ext>
            </a:extLst>
          </p:cNvPr>
          <p:cNvCxnSpPr>
            <a:cxnSpLocks/>
          </p:cNvCxnSpPr>
          <p:nvPr/>
        </p:nvCxnSpPr>
        <p:spPr>
          <a:xfrm flipH="1">
            <a:off x="11493737" y="5816308"/>
            <a:ext cx="28364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48591FB-4CF3-A33D-DB3F-AFA006CBEA22}"/>
              </a:ext>
            </a:extLst>
          </p:cNvPr>
          <p:cNvSpPr txBox="1"/>
          <p:nvPr/>
        </p:nvSpPr>
        <p:spPr>
          <a:xfrm>
            <a:off x="12675287" y="6009378"/>
            <a:ext cx="5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/>
              <a:t>돈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A3CE28D-3367-4C9E-9F92-C813634A9BF6}"/>
              </a:ext>
            </a:extLst>
          </p:cNvPr>
          <p:cNvCxnSpPr>
            <a:cxnSpLocks/>
          </p:cNvCxnSpPr>
          <p:nvPr/>
        </p:nvCxnSpPr>
        <p:spPr>
          <a:xfrm>
            <a:off x="11493737" y="5449377"/>
            <a:ext cx="28364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932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5FF2D-A308-65FD-A55B-9A99FAAD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130172B-F521-4ABF-427F-924AC9298B1A}"/>
              </a:ext>
            </a:extLst>
          </p:cNvPr>
          <p:cNvSpPr txBox="1"/>
          <p:nvPr/>
        </p:nvSpPr>
        <p:spPr>
          <a:xfrm>
            <a:off x="9376228" y="2421363"/>
            <a:ext cx="7496175" cy="680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마이디</a:t>
            </a:r>
            <a:r>
              <a:rPr lang="en-US" altLang="ko-KR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 모델 정리</a:t>
            </a:r>
            <a:endParaRPr lang="en-US" altLang="ko-KR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endParaRPr lang="ko-KR" altLang="en-US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핵심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거래 수수료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거래가 이루어질 때 발생하는 중개 수수료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구독형 서비스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기업에게 데이터 탐색 및 거래를 위한 정기 구독 서비스 제공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685800" lvl="1"/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부가적인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프리미엄 서비스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추가 데이터 분석 도구 및 맞춤형 데이터 제공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광고 및 프로모션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노출 우선권 및 광고 서비스 수익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포인트 거래 </a:t>
            </a:r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포인트 교환 과정에서 발생하는 수익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파트너십 및 제휴 </a:t>
            </a:r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기업과의 협업 및 공동 프로젝트에서의 수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A02C9DD-8FA6-8387-75FD-D245EA40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BF89778B-064C-7BCE-491D-FA9EE274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C5E43EAD-0230-F41F-9A9A-CE8792CF4CEA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마이디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수익</a:t>
            </a:r>
            <a:r>
              <a:rPr lang="ko-KR" alt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모델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86F079F-22B4-E1CC-F356-A7CDA542D6F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800" y="2710800"/>
            <a:ext cx="6728400" cy="629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6261-6975-B79E-E48E-E3C02651E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7650A1A-7C30-A178-54C3-8E77BC0BA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67E3FC-EBB4-25FB-287D-913E70C4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C6EE55-5C8C-B540-6DDC-58B164AB583F}"/>
              </a:ext>
            </a:extLst>
          </p:cNvPr>
          <p:cNvSpPr txBox="1"/>
          <p:nvPr/>
        </p:nvSpPr>
        <p:spPr>
          <a:xfrm>
            <a:off x="711200" y="673100"/>
            <a:ext cx="11785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spc="-100" err="1">
                <a:solidFill>
                  <a:srgbClr val="000000"/>
                </a:solidFill>
                <a:latin typeface="esamanru OTF Bold"/>
                <a:ea typeface="esamanru OTF Bold"/>
              </a:rPr>
              <a:t>케글</a:t>
            </a:r>
            <a:r>
              <a:rPr lang="en-US" altLang="ko-KR" sz="6000" b="1" i="0" u="none" strike="noStrike" spc="-100">
                <a:solidFill>
                  <a:srgbClr val="000000"/>
                </a:solidFill>
                <a:ea typeface="esamanru OTF Bold"/>
              </a:rPr>
              <a:t> - </a:t>
            </a:r>
            <a:r>
              <a:rPr lang="ko-KR" altLang="en-US" sz="4800" b="1" i="0" u="none" strike="noStrike" spc="-100">
                <a:solidFill>
                  <a:srgbClr val="000000"/>
                </a:solidFill>
                <a:ea typeface="esamanru OTF Bold"/>
              </a:rPr>
              <a:t>사업구조</a:t>
            </a:r>
            <a:endParaRPr lang="ko-KR" sz="6000" b="1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FFA725-03F1-C53D-1714-9CE68D593464}"/>
              </a:ext>
            </a:extLst>
          </p:cNvPr>
          <p:cNvSpPr txBox="1"/>
          <p:nvPr/>
        </p:nvSpPr>
        <p:spPr>
          <a:xfrm>
            <a:off x="8718080" y="5901584"/>
            <a:ext cx="9909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b="1" err="1"/>
              <a:t>케글</a:t>
            </a:r>
            <a:endParaRPr kumimoji="1" lang="ko-KR" altLang="en-US" sz="2500" b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B94AE7-4179-4D44-3090-836585380245}"/>
              </a:ext>
            </a:extLst>
          </p:cNvPr>
          <p:cNvSpPr txBox="1"/>
          <p:nvPr/>
        </p:nvSpPr>
        <p:spPr>
          <a:xfrm>
            <a:off x="3904044" y="4071798"/>
            <a:ext cx="2340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모델</a:t>
            </a:r>
            <a:r>
              <a:rPr kumimoji="1" lang="ko-KR" altLang="en-US" sz="2400" b="1"/>
              <a:t> 및 </a:t>
            </a:r>
            <a:r>
              <a:rPr kumimoji="1" lang="ko-KR" altLang="en-US" sz="2400" b="1">
                <a:solidFill>
                  <a:srgbClr val="5882FF"/>
                </a:solidFill>
              </a:rPr>
              <a:t>솔루션</a:t>
            </a:r>
            <a:endParaRPr kumimoji="1" lang="en-US" altLang="ko-KR" sz="2400" b="1">
              <a:solidFill>
                <a:srgbClr val="5882FF"/>
              </a:solidFill>
            </a:endParaRPr>
          </a:p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아이디어</a:t>
            </a:r>
            <a:r>
              <a:rPr kumimoji="1" lang="ko-KR" altLang="en-US" sz="2400" b="1"/>
              <a:t> 공유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5276F6-6B76-CB6A-6266-B8668B70D03C}"/>
              </a:ext>
            </a:extLst>
          </p:cNvPr>
          <p:cNvSpPr txBox="1"/>
          <p:nvPr/>
        </p:nvSpPr>
        <p:spPr>
          <a:xfrm>
            <a:off x="3529882" y="5531947"/>
            <a:ext cx="3190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경진대회</a:t>
            </a:r>
            <a:r>
              <a:rPr kumimoji="1" lang="ko-KR" altLang="en-US" sz="2400" b="1"/>
              <a:t> 참여 및 학습</a:t>
            </a:r>
            <a:endParaRPr kumimoji="1" lang="en-US" altLang="ko-KR" sz="2400" b="1"/>
          </a:p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아이디어</a:t>
            </a:r>
            <a:r>
              <a:rPr kumimoji="1" lang="ko-KR" altLang="en-US" sz="2400" b="1"/>
              <a:t> 공유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4F4F3C3-0ACB-233A-DAA4-A4286531C8F0}"/>
              </a:ext>
            </a:extLst>
          </p:cNvPr>
          <p:cNvCxnSpPr>
            <a:cxnSpLocks/>
          </p:cNvCxnSpPr>
          <p:nvPr/>
        </p:nvCxnSpPr>
        <p:spPr>
          <a:xfrm>
            <a:off x="3255858" y="5058007"/>
            <a:ext cx="364957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548C2A3-7B4D-44C4-1994-000BCB661446}"/>
              </a:ext>
            </a:extLst>
          </p:cNvPr>
          <p:cNvGrpSpPr/>
          <p:nvPr/>
        </p:nvGrpSpPr>
        <p:grpSpPr>
          <a:xfrm>
            <a:off x="560211" y="4141614"/>
            <a:ext cx="2353909" cy="2416102"/>
            <a:chOff x="486533" y="2979518"/>
            <a:chExt cx="2353909" cy="24161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4DC005-9A03-6952-C842-DCA24C295EE0}"/>
                </a:ext>
              </a:extLst>
            </p:cNvPr>
            <p:cNvSpPr txBox="1"/>
            <p:nvPr/>
          </p:nvSpPr>
          <p:spPr>
            <a:xfrm>
              <a:off x="486533" y="4918566"/>
              <a:ext cx="235390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/>
                <a:t>데이터 과학자</a:t>
              </a:r>
            </a:p>
          </p:txBody>
        </p:sp>
        <p:pic>
          <p:nvPicPr>
            <p:cNvPr id="61" name="그림 60" descr="그래픽, 클립아트, 상징, 폰트이(가) 표시된 사진&#10;&#10;자동 생성된 설명">
              <a:extLst>
                <a:ext uri="{FF2B5EF4-FFF2-40B4-BE49-F238E27FC236}">
                  <a16:creationId xmlns:a16="http://schemas.microsoft.com/office/drawing/2014/main" id="{B43D0444-8133-A94A-04BE-000DDE411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05" y="2979518"/>
              <a:ext cx="1737456" cy="1737456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FCD2790-7F43-AB03-771C-DA98605A46D8}"/>
              </a:ext>
            </a:extLst>
          </p:cNvPr>
          <p:cNvGrpSpPr/>
          <p:nvPr/>
        </p:nvGrpSpPr>
        <p:grpSpPr>
          <a:xfrm>
            <a:off x="15428353" y="4141614"/>
            <a:ext cx="1821265" cy="2416102"/>
            <a:chOff x="5021564" y="4648945"/>
            <a:chExt cx="1821265" cy="2416102"/>
          </a:xfrm>
        </p:grpSpPr>
        <p:pic>
          <p:nvPicPr>
            <p:cNvPr id="63" name="그림 62" descr="마조렐 블루, 블루, 일렉트릭 블루, 직사각형이(가) 표시된 사진&#10;&#10;자동 생성된 설명">
              <a:extLst>
                <a:ext uri="{FF2B5EF4-FFF2-40B4-BE49-F238E27FC236}">
                  <a16:creationId xmlns:a16="http://schemas.microsoft.com/office/drawing/2014/main" id="{4C3E45BC-8498-A395-F8BB-04320A26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1564" y="4648945"/>
              <a:ext cx="1800000" cy="18000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FAB3FD6-0A57-705C-8EAD-6B3C44C31E47}"/>
                </a:ext>
              </a:extLst>
            </p:cNvPr>
            <p:cNvSpPr txBox="1"/>
            <p:nvPr/>
          </p:nvSpPr>
          <p:spPr>
            <a:xfrm>
              <a:off x="5480611" y="6587993"/>
              <a:ext cx="136221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/>
                <a:t>기업</a:t>
              </a:r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D44447E-8F2B-ED71-7BD2-918E29C89395}"/>
              </a:ext>
            </a:extLst>
          </p:cNvPr>
          <p:cNvCxnSpPr>
            <a:cxnSpLocks/>
          </p:cNvCxnSpPr>
          <p:nvPr/>
        </p:nvCxnSpPr>
        <p:spPr>
          <a:xfrm flipH="1">
            <a:off x="3255858" y="5376734"/>
            <a:ext cx="363692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폰트, 그래픽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7B06C2CA-0403-38AD-1F65-B98DC28A2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97" y="4594400"/>
            <a:ext cx="2843400" cy="1098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E57AB5-CF1B-D468-C776-406B8C5788E4}"/>
              </a:ext>
            </a:extLst>
          </p:cNvPr>
          <p:cNvSpPr txBox="1"/>
          <p:nvPr/>
        </p:nvSpPr>
        <p:spPr>
          <a:xfrm>
            <a:off x="10744613" y="3947361"/>
            <a:ext cx="465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/>
              <a:t>문제 해결 </a:t>
            </a:r>
            <a:r>
              <a:rPr kumimoji="1" lang="ko-KR" altLang="en-US" sz="2400" b="1">
                <a:solidFill>
                  <a:srgbClr val="5882FF"/>
                </a:solidFill>
              </a:rPr>
              <a:t>솔루션</a:t>
            </a:r>
            <a:endParaRPr kumimoji="1" lang="en-US" altLang="ko-KR" sz="2400" b="1">
              <a:solidFill>
                <a:srgbClr val="5882FF"/>
              </a:solidFill>
            </a:endParaRPr>
          </a:p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뛰어난</a:t>
            </a:r>
            <a:r>
              <a:rPr kumimoji="1" lang="ko-KR" altLang="en-US" sz="2400" b="1"/>
              <a:t> 데이터 과학자들의 </a:t>
            </a:r>
            <a:r>
              <a:rPr kumimoji="1" lang="ko-KR" altLang="en-US" sz="2400" b="1">
                <a:solidFill>
                  <a:srgbClr val="5882FF"/>
                </a:solidFill>
              </a:rPr>
              <a:t>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9F6F57-E97A-106F-01A9-0F39100361E1}"/>
              </a:ext>
            </a:extLst>
          </p:cNvPr>
          <p:cNvSpPr txBox="1"/>
          <p:nvPr/>
        </p:nvSpPr>
        <p:spPr>
          <a:xfrm>
            <a:off x="11109136" y="5531947"/>
            <a:ext cx="3955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해결</a:t>
            </a:r>
            <a:r>
              <a:rPr kumimoji="1" lang="ko-KR" altLang="en-US" sz="2400" b="1"/>
              <a:t>하고자 하는 </a:t>
            </a:r>
            <a:r>
              <a:rPr kumimoji="1" lang="ko-KR" altLang="en-US" sz="2400" b="1">
                <a:solidFill>
                  <a:srgbClr val="5882FF"/>
                </a:solidFill>
              </a:rPr>
              <a:t>데이터</a:t>
            </a:r>
            <a:endParaRPr kumimoji="1" lang="en-US" altLang="ko-KR" sz="2400" b="1">
              <a:solidFill>
                <a:srgbClr val="5882FF"/>
              </a:solidFill>
            </a:endParaRPr>
          </a:p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경진대회</a:t>
            </a:r>
            <a:r>
              <a:rPr kumimoji="1" lang="ko-KR" altLang="en-US" sz="2400" b="1"/>
              <a:t> 개최</a:t>
            </a:r>
            <a:endParaRPr kumimoji="1" lang="en-US" altLang="ko-KR" sz="2400" b="1"/>
          </a:p>
          <a:p>
            <a:pPr algn="ctr"/>
            <a:r>
              <a:rPr kumimoji="1" lang="ko-KR" altLang="en-US" sz="2400" b="1">
                <a:solidFill>
                  <a:srgbClr val="5882FF"/>
                </a:solidFill>
              </a:rPr>
              <a:t>보상</a:t>
            </a:r>
            <a:r>
              <a:rPr kumimoji="1" lang="ko-KR" altLang="en-US" sz="2400" b="1"/>
              <a:t> 제공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B235E99-ACA9-6D34-FDEE-18704205F777}"/>
              </a:ext>
            </a:extLst>
          </p:cNvPr>
          <p:cNvCxnSpPr>
            <a:cxnSpLocks/>
          </p:cNvCxnSpPr>
          <p:nvPr/>
        </p:nvCxnSpPr>
        <p:spPr>
          <a:xfrm>
            <a:off x="11252987" y="4987826"/>
            <a:ext cx="364957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62CE4A-5D70-CA9C-4792-0668B43E4444}"/>
              </a:ext>
            </a:extLst>
          </p:cNvPr>
          <p:cNvCxnSpPr>
            <a:cxnSpLocks/>
          </p:cNvCxnSpPr>
          <p:nvPr/>
        </p:nvCxnSpPr>
        <p:spPr>
          <a:xfrm flipH="1">
            <a:off x="11252987" y="5306553"/>
            <a:ext cx="363692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63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15CE0-648F-9954-E771-DB32985CD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5E6C0D-A7F6-9CD9-DDAF-DBC39ED0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9BEF086-A5DD-FD92-AC9E-8FF85531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5B1730B-C2F0-7C60-EEAB-95595BDC22E7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경쟁사 분석을 통한 시사점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051A9FC-E93B-4D1C-1D57-7EE58043D74C}"/>
              </a:ext>
            </a:extLst>
          </p:cNvPr>
          <p:cNvGrpSpPr/>
          <p:nvPr/>
        </p:nvGrpSpPr>
        <p:grpSpPr>
          <a:xfrm>
            <a:off x="1943174" y="2265142"/>
            <a:ext cx="3840076" cy="6731359"/>
            <a:chOff x="1896289" y="2727434"/>
            <a:chExt cx="3840076" cy="6731359"/>
          </a:xfrm>
        </p:grpSpPr>
        <p:sp>
          <p:nvSpPr>
            <p:cNvPr id="35" name="순서도: 문서 34">
              <a:extLst>
                <a:ext uri="{FF2B5EF4-FFF2-40B4-BE49-F238E27FC236}">
                  <a16:creationId xmlns:a16="http://schemas.microsoft.com/office/drawing/2014/main" id="{3951BC5E-1E14-AD89-A665-70EC8DBB06F3}"/>
                </a:ext>
              </a:extLst>
            </p:cNvPr>
            <p:cNvSpPr/>
            <p:nvPr/>
          </p:nvSpPr>
          <p:spPr>
            <a:xfrm>
              <a:off x="1896289" y="3177268"/>
              <a:ext cx="3418939" cy="6281525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십자형 8">
              <a:extLst>
                <a:ext uri="{FF2B5EF4-FFF2-40B4-BE49-F238E27FC236}">
                  <a16:creationId xmlns:a16="http://schemas.microsoft.com/office/drawing/2014/main" id="{93D87E2B-E936-5779-D42A-E84563857926}"/>
                </a:ext>
              </a:extLst>
            </p:cNvPr>
            <p:cNvSpPr/>
            <p:nvPr/>
          </p:nvSpPr>
          <p:spPr>
            <a:xfrm>
              <a:off x="4806975" y="2727434"/>
              <a:ext cx="929390" cy="929390"/>
            </a:xfrm>
            <a:prstGeom prst="plus">
              <a:avLst>
                <a:gd name="adj" fmla="val 39516"/>
              </a:avLst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8DF4529-A8E8-FCC5-67F5-316D748525FA}"/>
              </a:ext>
            </a:extLst>
          </p:cNvPr>
          <p:cNvGrpSpPr/>
          <p:nvPr/>
        </p:nvGrpSpPr>
        <p:grpSpPr>
          <a:xfrm>
            <a:off x="13224278" y="2265142"/>
            <a:ext cx="3840076" cy="6731359"/>
            <a:chOff x="1896289" y="2727434"/>
            <a:chExt cx="3840076" cy="6731359"/>
          </a:xfrm>
        </p:grpSpPr>
        <p:sp>
          <p:nvSpPr>
            <p:cNvPr id="41" name="순서도: 문서 40">
              <a:extLst>
                <a:ext uri="{FF2B5EF4-FFF2-40B4-BE49-F238E27FC236}">
                  <a16:creationId xmlns:a16="http://schemas.microsoft.com/office/drawing/2014/main" id="{C2A2780F-221C-F47C-61C5-77195AC19B46}"/>
                </a:ext>
              </a:extLst>
            </p:cNvPr>
            <p:cNvSpPr/>
            <p:nvPr/>
          </p:nvSpPr>
          <p:spPr>
            <a:xfrm>
              <a:off x="1896289" y="3177268"/>
              <a:ext cx="3418939" cy="6281525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십자형 41">
              <a:extLst>
                <a:ext uri="{FF2B5EF4-FFF2-40B4-BE49-F238E27FC236}">
                  <a16:creationId xmlns:a16="http://schemas.microsoft.com/office/drawing/2014/main" id="{0E3D0476-28B3-144B-DECD-9A8D28C58287}"/>
                </a:ext>
              </a:extLst>
            </p:cNvPr>
            <p:cNvSpPr/>
            <p:nvPr/>
          </p:nvSpPr>
          <p:spPr>
            <a:xfrm>
              <a:off x="4806975" y="2727434"/>
              <a:ext cx="929390" cy="929390"/>
            </a:xfrm>
            <a:prstGeom prst="plus">
              <a:avLst>
                <a:gd name="adj" fmla="val 39516"/>
              </a:avLst>
            </a:prstGeom>
            <a:solidFill>
              <a:srgbClr val="3366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C1EAA22-203A-5BDA-C20B-E70D672486CD}"/>
              </a:ext>
            </a:extLst>
          </p:cNvPr>
          <p:cNvGrpSpPr/>
          <p:nvPr/>
        </p:nvGrpSpPr>
        <p:grpSpPr>
          <a:xfrm>
            <a:off x="7583726" y="2265142"/>
            <a:ext cx="3840076" cy="6731359"/>
            <a:chOff x="1896289" y="2727434"/>
            <a:chExt cx="3840076" cy="6731359"/>
          </a:xfrm>
          <a:solidFill>
            <a:srgbClr val="3366FF"/>
          </a:solidFill>
        </p:grpSpPr>
        <p:sp>
          <p:nvSpPr>
            <p:cNvPr id="48" name="순서도: 문서 47">
              <a:extLst>
                <a:ext uri="{FF2B5EF4-FFF2-40B4-BE49-F238E27FC236}">
                  <a16:creationId xmlns:a16="http://schemas.microsoft.com/office/drawing/2014/main" id="{ABD17B9D-EFDE-CBD0-0479-BB338AD3AD6D}"/>
                </a:ext>
              </a:extLst>
            </p:cNvPr>
            <p:cNvSpPr/>
            <p:nvPr/>
          </p:nvSpPr>
          <p:spPr>
            <a:xfrm>
              <a:off x="1896289" y="3177268"/>
              <a:ext cx="3418939" cy="6281525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십자형 48">
              <a:extLst>
                <a:ext uri="{FF2B5EF4-FFF2-40B4-BE49-F238E27FC236}">
                  <a16:creationId xmlns:a16="http://schemas.microsoft.com/office/drawing/2014/main" id="{99D5DF3D-DDE2-4983-F988-FD0E350EE2E6}"/>
                </a:ext>
              </a:extLst>
            </p:cNvPr>
            <p:cNvSpPr/>
            <p:nvPr/>
          </p:nvSpPr>
          <p:spPr>
            <a:xfrm>
              <a:off x="4806975" y="2727434"/>
              <a:ext cx="929390" cy="929390"/>
            </a:xfrm>
            <a:prstGeom prst="plus">
              <a:avLst>
                <a:gd name="adj" fmla="val 39516"/>
              </a:avLst>
            </a:prstGeom>
            <a:solidFill>
              <a:srgbClr val="FF473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AF0E458-9625-997A-B737-6342385988E7}"/>
              </a:ext>
            </a:extLst>
          </p:cNvPr>
          <p:cNvSpPr txBox="1"/>
          <p:nvPr/>
        </p:nvSpPr>
        <p:spPr>
          <a:xfrm>
            <a:off x="2248289" y="3059621"/>
            <a:ext cx="2470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esamanru OTF Bold" panose="020B0600000101010101" charset="-127"/>
                <a:ea typeface="esamanru OTF Bold" panose="020B0600000101010101" charset="-127"/>
              </a:rPr>
              <a:t>높은 성장 가능성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45D9D4-9227-2D91-E4F0-20CC17FC8532}"/>
              </a:ext>
            </a:extLst>
          </p:cNvPr>
          <p:cNvSpPr txBox="1"/>
          <p:nvPr/>
        </p:nvSpPr>
        <p:spPr>
          <a:xfrm>
            <a:off x="7761895" y="3059621"/>
            <a:ext cx="2764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  <a:latin typeface="esamanru OTF Bold" panose="020B0600000101010101" charset="-127"/>
                <a:ea typeface="esamanru OTF Bold" panose="020B0600000101010101" charset="-127"/>
              </a:rPr>
              <a:t>다양한 수익 모델 요구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DD8AA7-4D9A-DFA9-9D19-0F804F3D18CC}"/>
              </a:ext>
            </a:extLst>
          </p:cNvPr>
          <p:cNvSpPr txBox="1"/>
          <p:nvPr/>
        </p:nvSpPr>
        <p:spPr>
          <a:xfrm>
            <a:off x="13526619" y="3046258"/>
            <a:ext cx="2470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latin typeface="esamanru OTF Bold" panose="020B0600000101010101" charset="-127"/>
                <a:ea typeface="esamanru OTF Bold" panose="020B0600000101010101" charset="-127"/>
              </a:rPr>
              <a:t>고객 신뢰 중요성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D51171-04B9-531B-1511-E93D7A5D3A5A}"/>
              </a:ext>
            </a:extLst>
          </p:cNvPr>
          <p:cNvSpPr txBox="1"/>
          <p:nvPr/>
        </p:nvSpPr>
        <p:spPr>
          <a:xfrm>
            <a:off x="2056897" y="4596900"/>
            <a:ext cx="330521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5</a:t>
            </a:r>
            <a:r>
              <a:rPr lang="ko-KR" altLang="en-US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년 이내 출범한 두 기업 모두 매출액이 평균 </a:t>
            </a:r>
            <a:r>
              <a:rPr lang="en-US" altLang="ko-KR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200% </a:t>
            </a:r>
            <a:r>
              <a:rPr lang="ko-KR" altLang="en-US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이상</a:t>
            </a:r>
            <a:r>
              <a:rPr lang="en-US" altLang="ko-KR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매출 규모는 최대 </a:t>
            </a:r>
            <a:r>
              <a:rPr lang="en-US" altLang="ko-KR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200</a:t>
            </a:r>
            <a:r>
              <a:rPr lang="ko-KR" altLang="en-US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억 넘는 등 높은 성장 가능성을 보임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7EFA74-052E-79E6-77C8-96B798C2CE62}"/>
              </a:ext>
            </a:extLst>
          </p:cNvPr>
          <p:cNvSpPr txBox="1"/>
          <p:nvPr/>
        </p:nvSpPr>
        <p:spPr>
          <a:xfrm>
            <a:off x="7689954" y="4642057"/>
            <a:ext cx="326915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많은 데이터를 기초로 데이터의 가치를 극대화 할 수 있는 다양한 부가 서비스 도입 필요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ABFD33E-2C93-764E-7199-A6F9F2647B40}"/>
              </a:ext>
            </a:extLst>
          </p:cNvPr>
          <p:cNvSpPr txBox="1"/>
          <p:nvPr/>
        </p:nvSpPr>
        <p:spPr>
          <a:xfrm>
            <a:off x="13338001" y="4642057"/>
            <a:ext cx="330521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데이터라는 실체가 없는 자산을 다루는 만큼 고객과의 신뢰 및 이미지가 중요</a:t>
            </a:r>
          </a:p>
        </p:txBody>
      </p:sp>
    </p:spTree>
    <p:extLst>
      <p:ext uri="{BB962C8B-B14F-4D97-AF65-F5344CB8AC3E}">
        <p14:creationId xmlns:p14="http://schemas.microsoft.com/office/powerpoint/2010/main" val="588873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13419-C0CE-CBB9-B5C8-61EDA415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F86024-8A5F-54CE-1B6C-46CEA40DD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9169400"/>
            <a:ext cx="20828000" cy="12827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C08693D-2385-3F03-9805-7B1831718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-114300"/>
            <a:ext cx="13335000" cy="8890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0B01E050-341F-5461-18EE-DF37F1AED156}"/>
              </a:ext>
            </a:extLst>
          </p:cNvPr>
          <p:cNvSpPr txBox="1"/>
          <p:nvPr/>
        </p:nvSpPr>
        <p:spPr>
          <a:xfrm>
            <a:off x="1173980" y="680385"/>
            <a:ext cx="3848594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4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시작 배경</a:t>
            </a:r>
            <a:endParaRPr lang="ko-KR" sz="640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859971-D4D1-3D12-FEC5-19D676B6DF84}"/>
              </a:ext>
            </a:extLst>
          </p:cNvPr>
          <p:cNvSpPr/>
          <p:nvPr/>
        </p:nvSpPr>
        <p:spPr>
          <a:xfrm>
            <a:off x="1173980" y="2302922"/>
            <a:ext cx="5271605" cy="1102211"/>
          </a:xfrm>
          <a:prstGeom prst="rect">
            <a:avLst/>
          </a:prstGeom>
          <a:ln w="101600">
            <a:solidFill>
              <a:srgbClr val="3A4CA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3600">
                <a:solidFill>
                  <a:srgbClr val="3A4CA8"/>
                </a:solidFill>
                <a:latin typeface="esamanru OTF Bold" panose="020B0600000101010101" charset="-127"/>
                <a:ea typeface="esamanru OTF Bold" panose="020B0600000101010101" charset="-127"/>
              </a:rPr>
              <a:t>  #</a:t>
            </a:r>
            <a:r>
              <a:rPr lang="en-US" altLang="ko-KR" sz="3200">
                <a:solidFill>
                  <a:srgbClr val="3A4CA8"/>
                </a:solidFill>
                <a:latin typeface="esamanru OTF Bold" panose="020B0600000101010101" charset="-127"/>
                <a:ea typeface="esamanru OTF Bold" panose="020B0600000101010101" charset="-127"/>
              </a:rPr>
              <a:t> </a:t>
            </a:r>
            <a:r>
              <a:rPr lang="ko-KR" altLang="en-US" sz="3200">
                <a:solidFill>
                  <a:srgbClr val="3A4CA8"/>
                </a:solidFill>
                <a:latin typeface="esamanru OTF Bold" panose="020B0600000101010101" charset="-127"/>
                <a:ea typeface="esamanru OTF Bold" panose="020B0600000101010101" charset="-127"/>
              </a:rPr>
              <a:t>데이터</a:t>
            </a:r>
            <a:r>
              <a:rPr lang="en-US" altLang="ko-KR" sz="3200" b="1">
                <a:solidFill>
                  <a:srgbClr val="3A4CA8"/>
                </a:solidFill>
                <a:latin typeface="esamanru OTF Bold" panose="020B0600000101010101" charset="-127"/>
                <a:ea typeface="esamanru OTF Bold" panose="020B0600000101010101" charset="-127"/>
              </a:rPr>
              <a:t>			 </a:t>
            </a:r>
          </a:p>
        </p:txBody>
      </p:sp>
      <p:pic>
        <p:nvPicPr>
          <p:cNvPr id="30" name="그래픽 29" descr="돋보기 단색으로 채워진">
            <a:extLst>
              <a:ext uri="{FF2B5EF4-FFF2-40B4-BE49-F238E27FC236}">
                <a16:creationId xmlns:a16="http://schemas.microsoft.com/office/drawing/2014/main" id="{3161B427-4C46-F271-32E5-544CBBFAA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6564" y="2485067"/>
            <a:ext cx="787400" cy="7874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DBDE0C1-F4D0-9435-1C80-059C3937B19D}"/>
              </a:ext>
            </a:extLst>
          </p:cNvPr>
          <p:cNvSpPr/>
          <p:nvPr/>
        </p:nvSpPr>
        <p:spPr>
          <a:xfrm>
            <a:off x="9754651" y="2317304"/>
            <a:ext cx="4426857" cy="1451429"/>
          </a:xfrm>
          <a:prstGeom prst="round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주제는 정했는데</a:t>
            </a:r>
            <a:endParaRPr lang="en-US" altLang="ko-KR" sz="240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어디서 찾아야 할까</a:t>
            </a:r>
            <a:endParaRPr lang="ko-KR" altLang="ko-KR" sz="2400" b="0" i="0" u="none" strike="noStrike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F459531-AE1E-2865-8643-C71CE34B6723}"/>
              </a:ext>
            </a:extLst>
          </p:cNvPr>
          <p:cNvSpPr/>
          <p:nvPr/>
        </p:nvSpPr>
        <p:spPr>
          <a:xfrm>
            <a:off x="9682047" y="6759237"/>
            <a:ext cx="4426857" cy="1451429"/>
          </a:xfrm>
          <a:prstGeom prst="round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데이터를 구할 수 </a:t>
            </a:r>
            <a:br>
              <a:rPr lang="en-US" altLang="ko-KR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있는 곳은 없을까</a:t>
            </a:r>
            <a:r>
              <a:rPr lang="en-US" altLang="ko-KR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ko-KR" sz="2400" b="0" i="0" u="none" strike="noStrike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41C70F2-5E37-2CDB-3AA9-434874167F80}"/>
              </a:ext>
            </a:extLst>
          </p:cNvPr>
          <p:cNvSpPr/>
          <p:nvPr/>
        </p:nvSpPr>
        <p:spPr>
          <a:xfrm>
            <a:off x="13037858" y="4514567"/>
            <a:ext cx="4426857" cy="1451429"/>
          </a:xfrm>
          <a:prstGeom prst="roundRect">
            <a:avLst/>
          </a:prstGeom>
          <a:solidFill>
            <a:srgbClr val="3A4C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i="0" u="none" strike="noStrike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품질 </a:t>
            </a:r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좋은 데이터가</a:t>
            </a:r>
            <a:r>
              <a:rPr lang="en-US" altLang="ko-KR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필요해요</a:t>
            </a:r>
            <a:endParaRPr lang="ko-KR" altLang="ko-KR" sz="2400" b="0" i="0" u="none" strike="noStrike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클립아트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1EB830ED-CB56-A3FE-B378-9AA3F2FCE1D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52" y="6520190"/>
            <a:ext cx="2075201" cy="2075201"/>
          </a:xfrm>
          <a:prstGeom prst="rect">
            <a:avLst/>
          </a:prstGeom>
        </p:spPr>
      </p:pic>
      <p:pic>
        <p:nvPicPr>
          <p:cNvPr id="19" name="그림 18" descr="만화 영화, 클립아트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BBFEA09C-3308-2E25-878F-5614775991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52" y="3020219"/>
            <a:ext cx="1619601" cy="1619601"/>
          </a:xfrm>
          <a:prstGeom prst="rect">
            <a:avLst/>
          </a:prstGeom>
        </p:spPr>
      </p:pic>
      <p:pic>
        <p:nvPicPr>
          <p:cNvPr id="24" name="그림 23" descr="클립아트, 만화 영화, 일러스트레이션, 그림이(가) 표시된 사진&#10;&#10;자동 생성된 설명">
            <a:extLst>
              <a:ext uri="{FF2B5EF4-FFF2-40B4-BE49-F238E27FC236}">
                <a16:creationId xmlns:a16="http://schemas.microsoft.com/office/drawing/2014/main" id="{33B996BA-84DC-114C-A924-6137362621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000" y="5282017"/>
            <a:ext cx="1451429" cy="1451429"/>
          </a:xfrm>
          <a:prstGeom prst="rect">
            <a:avLst/>
          </a:prstGeom>
        </p:spPr>
      </p:pic>
      <p:pic>
        <p:nvPicPr>
          <p:cNvPr id="27" name="그림 26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CB92929C-FA40-5010-0F2A-6564F7F3D92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51" y="7212814"/>
            <a:ext cx="1619601" cy="1619601"/>
          </a:xfrm>
          <a:prstGeom prst="rect">
            <a:avLst/>
          </a:prstGeom>
        </p:spPr>
      </p:pic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69D5B56B-88CA-9BDC-8D25-95CDD8FB02F2}"/>
              </a:ext>
            </a:extLst>
          </p:cNvPr>
          <p:cNvSpPr/>
          <p:nvPr/>
        </p:nvSpPr>
        <p:spPr>
          <a:xfrm>
            <a:off x="4064654" y="4328296"/>
            <a:ext cx="2838807" cy="1194240"/>
          </a:xfrm>
          <a:prstGeom prst="wedgeRoundRectCallout">
            <a:avLst>
              <a:gd name="adj1" fmla="val -42276"/>
              <a:gd name="adj2" fmla="val 118599"/>
              <a:gd name="adj3" fmla="val 16667"/>
            </a:avLst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i="0" u="none" strike="noStrike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데이터는</a:t>
            </a:r>
            <a:r>
              <a:rPr lang="en-US" altLang="ko-KR" sz="2400" b="0" i="0" u="none" strike="noStrike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ko-KR" sz="2400" b="0" i="0" u="none" strike="noStrike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F187B3FD-385D-C6A5-32B3-AAE941AA4F6F}"/>
              </a:ext>
            </a:extLst>
          </p:cNvPr>
          <p:cNvSpPr/>
          <p:nvPr/>
        </p:nvSpPr>
        <p:spPr>
          <a:xfrm flipH="1">
            <a:off x="1399499" y="5128538"/>
            <a:ext cx="1802820" cy="899381"/>
          </a:xfrm>
          <a:prstGeom prst="wedgeRoundRectCallout">
            <a:avLst>
              <a:gd name="adj1" fmla="val -40948"/>
              <a:gd name="adj2" fmla="val 108951"/>
              <a:gd name="adj3" fmla="val 16667"/>
            </a:avLst>
          </a:prstGeom>
          <a:solidFill>
            <a:srgbClr val="3A4CA8"/>
          </a:solidFill>
          <a:ln>
            <a:solidFill>
              <a:srgbClr val="3A4C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0" i="0" u="none" strike="noStrike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 정보</a:t>
            </a:r>
            <a:r>
              <a:rPr lang="en-US" altLang="ko-KR" sz="2400" b="0" i="0" u="none" strike="noStrike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ko-KR" sz="2400" b="0" i="0" u="none" strike="noStrike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8B742-8733-6B68-C79C-6A1D2A75D639}"/>
              </a:ext>
            </a:extLst>
          </p:cNvPr>
          <p:cNvSpPr txBox="1"/>
          <p:nvPr/>
        </p:nvSpPr>
        <p:spPr>
          <a:xfrm>
            <a:off x="15814332" y="9752184"/>
            <a:ext cx="247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아이콘 출처</a:t>
            </a:r>
            <a:r>
              <a:rPr lang="en-US" altLang="ko-KR"/>
              <a:t>: FLATICON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40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A15DE-EA84-1D50-84A9-3859B900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FD7AA-E965-61CD-9EDF-9AD74551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68690D15-1DAA-5443-25F4-E46CA59A2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6492651-065B-FA92-AD62-83D8EB09FE77}"/>
              </a:ext>
            </a:extLst>
          </p:cNvPr>
          <p:cNvSpPr txBox="1"/>
          <p:nvPr/>
        </p:nvSpPr>
        <p:spPr>
          <a:xfrm>
            <a:off x="711200" y="673100"/>
            <a:ext cx="4318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PEST </a:t>
            </a:r>
            <a:r>
              <a:rPr lang="ko-KR" altLang="en-US" sz="6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분석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9CC8D7F-3AAC-9A02-7A8A-32B743481E36}"/>
              </a:ext>
            </a:extLst>
          </p:cNvPr>
          <p:cNvCxnSpPr>
            <a:cxnSpLocks/>
          </p:cNvCxnSpPr>
          <p:nvPr/>
        </p:nvCxnSpPr>
        <p:spPr>
          <a:xfrm>
            <a:off x="9144000" y="2248525"/>
            <a:ext cx="0" cy="718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F4DB45B-0773-281C-B254-FB4EFF930BB7}"/>
              </a:ext>
            </a:extLst>
          </p:cNvPr>
          <p:cNvCxnSpPr>
            <a:cxnSpLocks/>
          </p:cNvCxnSpPr>
          <p:nvPr/>
        </p:nvCxnSpPr>
        <p:spPr>
          <a:xfrm>
            <a:off x="1813809" y="5952969"/>
            <a:ext cx="14555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>
            <a:extLst>
              <a:ext uri="{FF2B5EF4-FFF2-40B4-BE49-F238E27FC236}">
                <a16:creationId xmlns:a16="http://schemas.microsoft.com/office/drawing/2014/main" id="{7F2A43DB-ABFD-C38D-603F-16F8D22DD594}"/>
              </a:ext>
            </a:extLst>
          </p:cNvPr>
          <p:cNvSpPr txBox="1"/>
          <p:nvPr/>
        </p:nvSpPr>
        <p:spPr>
          <a:xfrm>
            <a:off x="1577741" y="2163190"/>
            <a:ext cx="3905783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P(Political) - </a:t>
            </a:r>
            <a:r>
              <a:rPr lang="ko-KR" altLang="en-US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정치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943F7075-CC2F-1C4B-10E4-7CC356F494A6}"/>
              </a:ext>
            </a:extLst>
          </p:cNvPr>
          <p:cNvSpPr txBox="1"/>
          <p:nvPr/>
        </p:nvSpPr>
        <p:spPr>
          <a:xfrm>
            <a:off x="9391525" y="5968571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T</a:t>
            </a:r>
            <a:r>
              <a:rPr lang="en-US" altLang="ko-KR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(Technological) - </a:t>
            </a:r>
            <a:r>
              <a:rPr lang="ko-KR" altLang="en-US" sz="32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기술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5AC61AB-F481-A37A-4B7B-8DB6F4407F54}"/>
              </a:ext>
            </a:extLst>
          </p:cNvPr>
          <p:cNvSpPr txBox="1"/>
          <p:nvPr/>
        </p:nvSpPr>
        <p:spPr>
          <a:xfrm>
            <a:off x="9391525" y="1946959"/>
            <a:ext cx="4296762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E(Economic) - </a:t>
            </a:r>
            <a:r>
              <a:rPr lang="ko-KR" altLang="en-US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경제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2600D-80AB-0934-E08A-5947765DE26E}"/>
              </a:ext>
            </a:extLst>
          </p:cNvPr>
          <p:cNvSpPr txBox="1"/>
          <p:nvPr/>
        </p:nvSpPr>
        <p:spPr>
          <a:xfrm>
            <a:off x="1577741" y="5838669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S</a:t>
            </a:r>
            <a:r>
              <a:rPr lang="en-US" altLang="ko-KR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(Social) - </a:t>
            </a:r>
            <a:r>
              <a:rPr lang="ko-KR" altLang="en-US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사회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DE819AA-DEEB-652E-E0A0-8274903F48FE}"/>
              </a:ext>
            </a:extLst>
          </p:cNvPr>
          <p:cNvSpPr txBox="1"/>
          <p:nvPr/>
        </p:nvSpPr>
        <p:spPr>
          <a:xfrm>
            <a:off x="1577741" y="6431899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+</a:t>
            </a:r>
            <a:r>
              <a:rPr lang="ko-KR" altLang="en-US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 </a:t>
            </a:r>
            <a:r>
              <a:rPr lang="en-US" altLang="ko-KR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E(Environmental) - </a:t>
            </a:r>
            <a:r>
              <a:rPr lang="ko-KR" altLang="en-US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환경</a:t>
            </a:r>
            <a:endParaRPr lang="ko-KR" sz="2500" b="1" i="0" u="none" strike="noStrike" spc="-100">
              <a:solidFill>
                <a:srgbClr val="1F497D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CF3EF449-757D-F57B-B928-7775F568A23D}"/>
              </a:ext>
            </a:extLst>
          </p:cNvPr>
          <p:cNvSpPr txBox="1"/>
          <p:nvPr/>
        </p:nvSpPr>
        <p:spPr>
          <a:xfrm>
            <a:off x="1577741" y="2712192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+</a:t>
            </a:r>
            <a:r>
              <a:rPr lang="ko-KR" altLang="en-US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 </a:t>
            </a:r>
            <a:r>
              <a:rPr lang="en-US" altLang="ko-KR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L(Legal) - </a:t>
            </a:r>
            <a:r>
              <a:rPr lang="ko-KR" altLang="en-US" sz="2500" b="1" i="0" u="none" strike="noStrike" spc="-100">
                <a:solidFill>
                  <a:schemeClr val="tx2"/>
                </a:solidFill>
                <a:latin typeface="esamanru OTF Bold" panose="020B0600000101010101" charset="-127"/>
                <a:ea typeface="esamanru OTF Bold" panose="020B0600000101010101" charset="-127"/>
              </a:rPr>
              <a:t>법</a:t>
            </a:r>
            <a:endParaRPr lang="ko-KR" sz="2500" b="1" i="0" u="none" strike="noStrike" spc="-100">
              <a:solidFill>
                <a:schemeClr val="tx2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8B430793-6018-7EC5-8C23-1CA62F57C626}"/>
              </a:ext>
            </a:extLst>
          </p:cNvPr>
          <p:cNvSpPr txBox="1"/>
          <p:nvPr/>
        </p:nvSpPr>
        <p:spPr>
          <a:xfrm>
            <a:off x="9505950" y="7516026"/>
            <a:ext cx="6994759" cy="209787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LLM </a:t>
            </a:r>
            <a:r>
              <a:rPr lang="ko-KR" altLang="en-US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기술이 발전함에 따라 더 많은 데이터가 요구</a:t>
            </a:r>
            <a:endParaRPr lang="en-US" alt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en-US" alt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i="0" u="none" strike="noStrike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질 </a:t>
            </a:r>
            <a:r>
              <a:rPr lang="ko-KR" altLang="en-US" sz="2500" b="1" i="0" u="none" strike="noStrike" spc="-100">
                <a:latin typeface="Pretendard Medium" panose="020B0600000101010101" charset="-127"/>
                <a:ea typeface="Pretendard Medium" panose="020B0600000101010101" charset="-127"/>
              </a:rPr>
              <a:t>좋은 데이터 </a:t>
            </a:r>
            <a:r>
              <a:rPr lang="ko-KR" altLang="en-US" sz="2500" b="1" i="0" u="none" strike="noStrike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필요성</a:t>
            </a:r>
            <a:r>
              <a:rPr lang="ko-KR" altLang="en-US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증가</a:t>
            </a:r>
            <a:endParaRPr lang="en-US" alt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endParaRPr lang="en-US" alt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암호화와 같은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보안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기술의 끊임없는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발전</a:t>
            </a:r>
            <a:endParaRPr lang="en-US" altLang="ko-KR" sz="2500" b="1" spc="-100">
              <a:solidFill>
                <a:srgbClr val="3366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D8F8F0D7-5C3B-D405-D3ED-AE2F96F0BD83}"/>
              </a:ext>
            </a:extLst>
          </p:cNvPr>
          <p:cNvSpPr txBox="1"/>
          <p:nvPr/>
        </p:nvSpPr>
        <p:spPr>
          <a:xfrm>
            <a:off x="1730141" y="3080835"/>
            <a:ext cx="7204309" cy="3455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en-US" altLang="ko-KR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 3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법</a:t>
            </a:r>
            <a:r>
              <a:rPr lang="ko-KR" altLang="en-US" sz="2500" b="1" spc="-100">
                <a:latin typeface="Pretendard Medium" panose="020B0600000101010101" charset="-127"/>
                <a:ea typeface="Pretendard Medium" panose="020B0600000101010101" charset="-127"/>
              </a:rPr>
              <a:t>을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통한 관리 활성화 및 규제</a:t>
            </a: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공공데이터 개방 등 데이터 거래 및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공유 생태계 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조성 </a:t>
            </a: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984967D-5E1E-4836-5CD2-AE95E82CBC3F}"/>
              </a:ext>
            </a:extLst>
          </p:cNvPr>
          <p:cNvSpPr txBox="1"/>
          <p:nvPr/>
        </p:nvSpPr>
        <p:spPr>
          <a:xfrm>
            <a:off x="1730141" y="6983408"/>
            <a:ext cx="7204309" cy="3455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개인 정보 보호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에 대한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인식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상승</a:t>
            </a: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latin typeface="Pretendard Medium" panose="020B0600000101010101" charset="-127"/>
                <a:ea typeface="Pretendard Medium" panose="020B0600000101010101" charset="-127"/>
              </a:rPr>
              <a:t>데이터 거래에 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대한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편견</a:t>
            </a:r>
            <a:endParaRPr lang="en-US" altLang="ko-KR" sz="2500" b="1" spc="-100">
              <a:solidFill>
                <a:srgbClr val="3366FF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ko-KR" altLang="en-US" sz="2500" b="1" spc="-100">
                <a:latin typeface="Pretendard Medium" panose="020B0600000101010101" charset="-127"/>
                <a:ea typeface="Pretendard Medium" panose="020B0600000101010101" charset="-127"/>
              </a:rPr>
              <a:t>데이터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소유권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에 대한 </a:t>
            </a:r>
            <a:r>
              <a:rPr lang="ko-KR" altLang="en-US" sz="2500" b="1" spc="-100">
                <a:latin typeface="Pretendard Medium" panose="020B0600000101010101" charset="-127"/>
                <a:ea typeface="Pretendard Medium" panose="020B0600000101010101" charset="-127"/>
              </a:rPr>
              <a:t>관심 증가 </a:t>
            </a:r>
            <a:endParaRPr lang="en-US" altLang="ko-KR" sz="2500" b="1" spc="-100"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FontTx/>
              <a:buChar char="-"/>
            </a:pPr>
            <a:endParaRPr 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4158C73D-524C-A7E2-8ADF-33191A028E15}"/>
              </a:ext>
            </a:extLst>
          </p:cNvPr>
          <p:cNvSpPr txBox="1"/>
          <p:nvPr/>
        </p:nvSpPr>
        <p:spPr>
          <a:xfrm>
            <a:off x="9505950" y="2480359"/>
            <a:ext cx="7576702" cy="3455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- </a:t>
            </a:r>
            <a:r>
              <a:rPr lang="en-US" altLang="ko-KR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4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차 산업혁명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의 핵심 자원인 </a:t>
            </a:r>
            <a:r>
              <a:rPr lang="ko-KR" altLang="en-US" sz="2500" b="1" spc="-100">
                <a:solidFill>
                  <a:srgbClr val="3366FF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데이터의 가치 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증가</a:t>
            </a: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데이터를 많이 구하는 것이 경쟁력이 될 만큼 필요 증가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원본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많은 데이터 수집은 곧 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4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차 산업의 경쟁력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(1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안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4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차 산업의 경쟁력을 위한 데이터 수집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(2</a:t>
            </a: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안</a:t>
            </a:r>
            <a:r>
              <a:rPr lang="en-US" altLang="ko-KR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500" b="1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수요와 공급을 통해 자리 잡아가는 데이터의 가격</a:t>
            </a:r>
            <a:endParaRPr lang="en-US" altLang="ko-KR" sz="2500" b="1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데이터 거래 가격의 </a:t>
            </a:r>
            <a:r>
              <a:rPr lang="en-US" altLang="ko-KR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(1</a:t>
            </a:r>
            <a:r>
              <a:rPr lang="ko-KR" altLang="en-US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안</a:t>
            </a:r>
            <a:r>
              <a:rPr lang="en-US" altLang="ko-KR" sz="25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endParaRPr lang="ko-KR" sz="25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5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AF064-2A77-5E9F-460E-EE6754E56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BF767-8EDB-7855-F13F-274462F4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189B407-2606-EC43-D1AE-0CAB3D80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8BC70A3C-1A42-0B0D-A299-363968CA92F0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디커플링</a:t>
            </a:r>
            <a:r>
              <a:rPr lang="en-US" altLang="ko-KR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(Decoupling)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379CC062-E336-F04D-50D8-553D704F5C7F}"/>
              </a:ext>
            </a:extLst>
          </p:cNvPr>
          <p:cNvSpPr txBox="1"/>
          <p:nvPr/>
        </p:nvSpPr>
        <p:spPr>
          <a:xfrm>
            <a:off x="1708727" y="8852970"/>
            <a:ext cx="618836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기존 </a:t>
            </a:r>
            <a:r>
              <a:rPr lang="ko-KR" altLang="en-US" sz="28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마이디의</a:t>
            </a:r>
            <a:r>
              <a:rPr lang="ko-KR" altLang="en-US" sz="28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비즈니스 구조는 </a:t>
            </a:r>
            <a:r>
              <a:rPr lang="en-US" altLang="ko-KR" sz="28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B2C</a:t>
            </a:r>
            <a:endParaRPr lang="ko-KR" sz="28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pic>
        <p:nvPicPr>
          <p:cNvPr id="5" name="그림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A56CF295-6A84-C81E-6DF8-2354E58F8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55" y="1945697"/>
            <a:ext cx="6373090" cy="6947970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69A9012-326F-C45D-C99A-9F927C0B37F9}"/>
              </a:ext>
            </a:extLst>
          </p:cNvPr>
          <p:cNvSpPr/>
          <p:nvPr/>
        </p:nvSpPr>
        <p:spPr>
          <a:xfrm>
            <a:off x="8492836" y="9099465"/>
            <a:ext cx="1662546" cy="573809"/>
          </a:xfrm>
          <a:prstGeom prst="rightArrow">
            <a:avLst>
              <a:gd name="adj1" fmla="val 50000"/>
              <a:gd name="adj2" fmla="val 4539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77CEB6E-B866-D984-735B-368B82CD75DE}"/>
              </a:ext>
            </a:extLst>
          </p:cNvPr>
          <p:cNvSpPr txBox="1"/>
          <p:nvPr/>
        </p:nvSpPr>
        <p:spPr>
          <a:xfrm>
            <a:off x="11125634" y="8852969"/>
            <a:ext cx="5638366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C2C</a:t>
            </a:r>
            <a:r>
              <a:rPr lang="ko-KR" altLang="en-US" sz="28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를 넣은 비즈니스 모델의 확대</a:t>
            </a:r>
            <a:endParaRPr lang="ko-KR" sz="28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72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7C2E3-F4F1-62E9-7B23-4D68876F7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A08D-D75D-A53C-EF8D-374D99CD5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A4490379-D0D1-577B-A090-D55ED847A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5049ED11-4211-D634-FFC4-566180E2366C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디커플링</a:t>
            </a:r>
            <a:r>
              <a:rPr lang="en-US" altLang="ko-KR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(Decoupling)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6E3F44ED-56FA-A61E-D2D0-CF75EBB41C65}"/>
              </a:ext>
            </a:extLst>
          </p:cNvPr>
          <p:cNvSpPr txBox="1"/>
          <p:nvPr/>
        </p:nvSpPr>
        <p:spPr>
          <a:xfrm>
            <a:off x="1653792" y="8794775"/>
            <a:ext cx="5728775" cy="6730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데이터 공유 </a:t>
            </a:r>
            <a:r>
              <a:rPr lang="ko-KR" altLang="en-US" sz="4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기능의 확산 </a:t>
            </a:r>
            <a:endParaRPr lang="ko-KR" sz="4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24C8FD2-DC92-FD18-1A07-6C5F49138777}"/>
              </a:ext>
            </a:extLst>
          </p:cNvPr>
          <p:cNvSpPr txBox="1"/>
          <p:nvPr/>
        </p:nvSpPr>
        <p:spPr>
          <a:xfrm>
            <a:off x="6324817" y="4106388"/>
            <a:ext cx="5638366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8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pic>
        <p:nvPicPr>
          <p:cNvPr id="10" name="그림 9" descr="텍스트, 만화 영화, 원, 클립아트이(가) 표시된 사진&#10;&#10;자동 생성된 설명">
            <a:extLst>
              <a:ext uri="{FF2B5EF4-FFF2-40B4-BE49-F238E27FC236}">
                <a16:creationId xmlns:a16="http://schemas.microsoft.com/office/drawing/2014/main" id="{A7DF7DB8-A879-D3CA-A4EF-8B6D67B6F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3267898" y="3212599"/>
            <a:ext cx="4336737" cy="39211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4CC1E-67FE-5BAA-F50F-683598856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959" y="1066895"/>
            <a:ext cx="1615212" cy="673005"/>
          </a:xfrm>
          <a:prstGeom prst="rect">
            <a:avLst/>
          </a:prstGeom>
        </p:spPr>
      </p:pic>
      <p:sp>
        <p:nvSpPr>
          <p:cNvPr id="9" name="오른쪽 화살표[R] 4">
            <a:extLst>
              <a:ext uri="{FF2B5EF4-FFF2-40B4-BE49-F238E27FC236}">
                <a16:creationId xmlns:a16="http://schemas.microsoft.com/office/drawing/2014/main" id="{114941C5-55EF-44C2-5722-3A550D2A6033}"/>
              </a:ext>
            </a:extLst>
          </p:cNvPr>
          <p:cNvSpPr/>
          <p:nvPr/>
        </p:nvSpPr>
        <p:spPr>
          <a:xfrm>
            <a:off x="7843404" y="8794775"/>
            <a:ext cx="1662546" cy="573809"/>
          </a:xfrm>
          <a:prstGeom prst="rightArrow">
            <a:avLst>
              <a:gd name="adj1" fmla="val 50000"/>
              <a:gd name="adj2" fmla="val 4539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2EB934C5-0A2B-79E2-311F-EA52DA4D3381}"/>
              </a:ext>
            </a:extLst>
          </p:cNvPr>
          <p:cNvSpPr txBox="1"/>
          <p:nvPr/>
        </p:nvSpPr>
        <p:spPr>
          <a:xfrm>
            <a:off x="9899566" y="8794775"/>
            <a:ext cx="7800605" cy="6730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데이터 공유 </a:t>
            </a:r>
            <a:r>
              <a:rPr lang="ko-KR" altLang="en-US" sz="4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플랫폼으로의 전환</a:t>
            </a:r>
            <a:endParaRPr lang="ko-KR" sz="4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pic>
        <p:nvPicPr>
          <p:cNvPr id="6" name="그림 5" descr="그래픽, 로고, 폰트, 디자인이(가) 표시된 사진&#10;&#10;자동 생성된 설명">
            <a:extLst>
              <a:ext uri="{FF2B5EF4-FFF2-40B4-BE49-F238E27FC236}">
                <a16:creationId xmlns:a16="http://schemas.microsoft.com/office/drawing/2014/main" id="{9800BB45-B7F3-1556-DFF3-931AC8A9B1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023" y="3553097"/>
            <a:ext cx="5654764" cy="31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4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CA2D8-04F3-9AF8-5E75-81752B26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분류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15EA4E-9947-1D15-B19B-0114E4F4D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56949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4A2F-12F2-B0CE-C1A1-E69D39468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1AE970-2815-C181-0919-D69ACAC5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AAE7637-61EF-20B1-22D9-356CF8109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B00992-C6AD-DECD-3A28-85F652ED40E7}"/>
              </a:ext>
            </a:extLst>
          </p:cNvPr>
          <p:cNvSpPr txBox="1"/>
          <p:nvPr/>
        </p:nvSpPr>
        <p:spPr>
          <a:xfrm>
            <a:off x="4575175" y="4958834"/>
            <a:ext cx="915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5917161-6358-4A6C-16E1-ACB02144D5A5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수익</a:t>
            </a:r>
            <a:r>
              <a:rPr lang="ko-KR" alt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모델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93C0A5-6AC6-1598-302E-D980DD5533FA}"/>
              </a:ext>
            </a:extLst>
          </p:cNvPr>
          <p:cNvSpPr txBox="1"/>
          <p:nvPr/>
        </p:nvSpPr>
        <p:spPr>
          <a:xfrm>
            <a:off x="9977437" y="2421363"/>
            <a:ext cx="7496175" cy="61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데테크</a:t>
            </a:r>
            <a:r>
              <a:rPr lang="en-US" altLang="ko-KR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</a:t>
            </a:r>
            <a:r>
              <a:rPr lang="ko-KR" altLang="en-US" sz="270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 모델 정리</a:t>
            </a:r>
            <a:endParaRPr lang="en-US" altLang="ko-KR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endParaRPr lang="ko-KR" altLang="en-US" sz="2700" b="1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핵심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거래 티켓</a:t>
            </a:r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,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포인트 판매 </a:t>
            </a:r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데이터를 구매하기 위한 티켓 및 포인트 판매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구독형 서비스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기업에게 데이터 탐색 및 거래를 위한 정기 구독 서비스 제공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685800" lvl="1"/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부가적인 </a:t>
            </a:r>
            <a:r>
              <a:rPr lang="ko-KR" altLang="en-US" sz="2250" b="1" err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수익원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</a:p>
          <a:p>
            <a:pPr>
              <a:buFont typeface="+mj-lt"/>
              <a:buAutoNum type="arabicPeriod"/>
            </a:pP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프리미엄 서비스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추가 데이터 분석 도구 및 맞춤형 데이터 제공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1114425" lvl="1" indent="-428625">
              <a:buFont typeface="+mj-lt"/>
              <a:buAutoNum type="arabicPeriod"/>
            </a:pP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광고 및 프로모션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데이터 노출 우선권 및 광고 서비스 수익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.</a:t>
            </a:r>
          </a:p>
          <a:p>
            <a:pPr marL="685800" lvl="1"/>
            <a:r>
              <a:rPr lang="en-US" altLang="ko-KR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3. </a:t>
            </a:r>
            <a:r>
              <a:rPr lang="ko-KR" altLang="en-US" sz="2250" b="1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파트너십 및 제휴 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: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 기업과의 협업 및 공동   </a:t>
            </a:r>
            <a:r>
              <a:rPr lang="en-US" altLang="ko-KR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		   </a:t>
            </a:r>
            <a:r>
              <a:rPr lang="ko-KR" altLang="en-US" sz="2250">
                <a:latin typeface="Pretendard Medium" panose="020B0600000101010101" charset="-127"/>
                <a:ea typeface="Pretendard Medium" panose="020B0600000101010101" charset="-127"/>
                <a:cs typeface="esamanru OTF Medium" panose="020B0600000101010101" charset="0"/>
              </a:rPr>
              <a:t>프로젝트 제시</a:t>
            </a:r>
            <a:endParaRPr lang="en-US" altLang="ko-KR" sz="2250">
              <a:latin typeface="Pretendard Medium" panose="020B0600000101010101" charset="-127"/>
              <a:ea typeface="Pretendard Medium" panose="020B0600000101010101" charset="-127"/>
              <a:cs typeface="esamanru OTF Medium" panose="020B0600000101010101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9B6D4E-B262-81DA-6181-3564088D0BE8}"/>
              </a:ext>
            </a:extLst>
          </p:cNvPr>
          <p:cNvGrpSpPr/>
          <p:nvPr/>
        </p:nvGrpSpPr>
        <p:grpSpPr>
          <a:xfrm>
            <a:off x="918528" y="3005393"/>
            <a:ext cx="8894904" cy="6347250"/>
            <a:chOff x="827088" y="2787202"/>
            <a:chExt cx="8894904" cy="6347250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52E3229-C99D-BAF0-87D3-A723E0E16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088" y="2787202"/>
              <a:ext cx="8894904" cy="603374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5B5EB3-9074-AF2C-1872-7DF3DC481755}"/>
                </a:ext>
              </a:extLst>
            </p:cNvPr>
            <p:cNvSpPr/>
            <p:nvPr/>
          </p:nvSpPr>
          <p:spPr>
            <a:xfrm>
              <a:off x="2129246" y="7027817"/>
              <a:ext cx="2203696" cy="21066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916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A4473B83-2C35-4EA8-93A9-1A235C41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0" y="-52842"/>
            <a:ext cx="17589500" cy="3429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DFB7FFB6-D96B-A25D-B824-03B21D08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80835E-2AB2-1DF7-5BCB-5FEF77DD70B2}"/>
              </a:ext>
            </a:extLst>
          </p:cNvPr>
          <p:cNvSpPr txBox="1"/>
          <p:nvPr/>
        </p:nvSpPr>
        <p:spPr>
          <a:xfrm>
            <a:off x="1861219" y="5448937"/>
            <a:ext cx="31777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b="1">
                <a:latin typeface="Pretendard Medium"/>
                <a:ea typeface="Pretendard Medium"/>
                <a:cs typeface="Calibri"/>
              </a:rPr>
              <a:t>데이터 판매자 데이터 공유자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39E63-05DD-90EC-0244-6D4BE5597504}"/>
              </a:ext>
            </a:extLst>
          </p:cNvPr>
          <p:cNvSpPr txBox="1"/>
          <p:nvPr/>
        </p:nvSpPr>
        <p:spPr>
          <a:xfrm>
            <a:off x="14919256" y="537077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latin typeface="Pretendard Medium"/>
                <a:ea typeface="Pretendard Medium"/>
                <a:cs typeface="Calibri"/>
              </a:rPr>
              <a:t>데이터 수집 기업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A7E9C-1E9F-29A7-FDB4-84F304817DE7}"/>
              </a:ext>
            </a:extLst>
          </p:cNvPr>
          <p:cNvSpPr txBox="1"/>
          <p:nvPr/>
        </p:nvSpPr>
        <p:spPr>
          <a:xfrm>
            <a:off x="4454451" y="3645747"/>
            <a:ext cx="42837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b="1">
                <a:latin typeface="Pretendard Medium"/>
                <a:ea typeface="Pretendard Medium"/>
                <a:cs typeface="Calibri"/>
              </a:rPr>
              <a:t>개인 데이터 ​</a:t>
            </a:r>
            <a:endParaRPr lang="ko-KR" sz="2800">
              <a:ea typeface="맑은 고딕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87941-BCD0-7375-BC49-5D63BE339D2F}"/>
              </a:ext>
            </a:extLst>
          </p:cNvPr>
          <p:cNvSpPr txBox="1"/>
          <p:nvPr/>
        </p:nvSpPr>
        <p:spPr>
          <a:xfrm>
            <a:off x="5094036" y="4735201"/>
            <a:ext cx="2941982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latin typeface="Pretendard Medium"/>
                <a:ea typeface="Pretendard Medium"/>
                <a:cs typeface="Calibri"/>
              </a:rPr>
              <a:t>포인트, 데이터 티켓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D65653-080B-7881-36C4-228627C7BACD}"/>
              </a:ext>
            </a:extLst>
          </p:cNvPr>
          <p:cNvSpPr txBox="1"/>
          <p:nvPr/>
        </p:nvSpPr>
        <p:spPr>
          <a:xfrm>
            <a:off x="11042628" y="4735201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500" b="1">
                <a:latin typeface="Pretendard Medium"/>
                <a:ea typeface="Pretendard Medium"/>
                <a:cs typeface="Calibri"/>
              </a:rPr>
              <a:t>판매자의 데이터</a:t>
            </a:r>
            <a:r>
              <a:rPr lang="en-US" altLang="ko-KR" sz="2500" b="1">
                <a:latin typeface="Pretendard Medium"/>
                <a:ea typeface="Pretendard Medium"/>
                <a:cs typeface="Calibri"/>
              </a:rPr>
              <a:t>, </a:t>
            </a:r>
            <a:r>
              <a:rPr lang="ko-KR" altLang="en-US" sz="2500" b="1">
                <a:latin typeface="Pretendard Medium"/>
                <a:ea typeface="Pretendard Medium"/>
                <a:cs typeface="Calibri"/>
              </a:rPr>
              <a:t>데이터 분석 기능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422D4-A42A-1298-03DB-77CA2F0F8D48}"/>
              </a:ext>
            </a:extLst>
          </p:cNvPr>
          <p:cNvSpPr txBox="1"/>
          <p:nvPr/>
        </p:nvSpPr>
        <p:spPr>
          <a:xfrm>
            <a:off x="7839116" y="5292144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b="1">
                <a:latin typeface="Pretendard Medium"/>
                <a:ea typeface="Pretendard Medium"/>
                <a:cs typeface="Calibri"/>
              </a:rPr>
              <a:t>데이터분류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675869-E6C6-E950-0AA5-B4F96D0A5226}"/>
              </a:ext>
            </a:extLst>
          </p:cNvPr>
          <p:cNvSpPr txBox="1"/>
          <p:nvPr/>
        </p:nvSpPr>
        <p:spPr>
          <a:xfrm>
            <a:off x="10247862" y="3299678"/>
            <a:ext cx="43327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latin typeface="Pretendard Medium"/>
                <a:ea typeface="Pretendard Medium"/>
                <a:cs typeface="Calibri"/>
              </a:rPr>
              <a:t>데이터 열람 티켓 구매</a:t>
            </a:r>
            <a:r>
              <a:rPr lang="en-US" altLang="ko-KR" sz="2400" b="1">
                <a:latin typeface="Pretendard Medium"/>
                <a:ea typeface="Pretendard Medium"/>
                <a:cs typeface="Calibri"/>
              </a:rPr>
              <a:t> </a:t>
            </a:r>
            <a:r>
              <a:rPr lang="ko-KR" altLang="en-US" sz="2400" b="1">
                <a:latin typeface="Pretendard Medium"/>
                <a:ea typeface="Pretendard Medium"/>
                <a:cs typeface="Calibri"/>
              </a:rPr>
              <a:t>비용</a:t>
            </a:r>
            <a:endParaRPr lang="en-US" altLang="ko-KR" sz="2400" b="1">
              <a:latin typeface="Pretendard Medium"/>
              <a:ea typeface="Pretendard Medium"/>
              <a:cs typeface="Calibri"/>
            </a:endParaRPr>
          </a:p>
          <a:p>
            <a:pPr algn="ctr"/>
            <a:r>
              <a:rPr lang="ko-KR" altLang="en-US" sz="2400" b="1">
                <a:latin typeface="Pretendard Medium"/>
                <a:ea typeface="Pretendard Medium"/>
                <a:cs typeface="Calibri"/>
              </a:rPr>
              <a:t>추가 분석 구독료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67BAB-ED46-FAA3-05C0-C71BFEA71459}"/>
              </a:ext>
            </a:extLst>
          </p:cNvPr>
          <p:cNvSpPr txBox="1"/>
          <p:nvPr/>
        </p:nvSpPr>
        <p:spPr>
          <a:xfrm>
            <a:off x="863600" y="8255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도식화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8" name="그림 7" descr="클립아트, 만화 영화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913B5DAE-BF0C-913B-32B0-747ABD686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701" y="3563033"/>
            <a:ext cx="1894232" cy="1894232"/>
          </a:xfrm>
          <a:prstGeom prst="rect">
            <a:avLst/>
          </a:prstGeom>
        </p:spPr>
      </p:pic>
      <p:pic>
        <p:nvPicPr>
          <p:cNvPr id="24" name="그림 23" descr="그래픽, 클립아트, 상징, 폰트이(가) 표시된 사진&#10;&#10;자동 생성된 설명">
            <a:extLst>
              <a:ext uri="{FF2B5EF4-FFF2-40B4-BE49-F238E27FC236}">
                <a16:creationId xmlns:a16="http://schemas.microsoft.com/office/drawing/2014/main" id="{89BE33C8-5A51-F132-8E52-E274304C8D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00" y="3563033"/>
            <a:ext cx="1737456" cy="1737456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C2264C-6AD1-C030-4069-718BA3F60DDC}"/>
              </a:ext>
            </a:extLst>
          </p:cNvPr>
          <p:cNvCxnSpPr>
            <a:cxnSpLocks/>
          </p:cNvCxnSpPr>
          <p:nvPr/>
        </p:nvCxnSpPr>
        <p:spPr>
          <a:xfrm>
            <a:off x="10433181" y="4586118"/>
            <a:ext cx="39620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D07D20-5E8D-382E-4E0A-8D983E5980BA}"/>
              </a:ext>
            </a:extLst>
          </p:cNvPr>
          <p:cNvCxnSpPr>
            <a:cxnSpLocks/>
          </p:cNvCxnSpPr>
          <p:nvPr/>
        </p:nvCxnSpPr>
        <p:spPr>
          <a:xfrm flipH="1">
            <a:off x="10324468" y="4227928"/>
            <a:ext cx="39531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81D9BB2-D414-E074-4C21-48F519D02367}"/>
              </a:ext>
            </a:extLst>
          </p:cNvPr>
          <p:cNvCxnSpPr>
            <a:cxnSpLocks/>
          </p:cNvCxnSpPr>
          <p:nvPr/>
        </p:nvCxnSpPr>
        <p:spPr>
          <a:xfrm flipH="1">
            <a:off x="5094036" y="4655311"/>
            <a:ext cx="28364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6A9ADF8-F056-5BCE-18E5-2852E1113EFE}"/>
              </a:ext>
            </a:extLst>
          </p:cNvPr>
          <p:cNvCxnSpPr>
            <a:cxnSpLocks/>
          </p:cNvCxnSpPr>
          <p:nvPr/>
        </p:nvCxnSpPr>
        <p:spPr>
          <a:xfrm>
            <a:off x="5094036" y="4288380"/>
            <a:ext cx="283643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7D4DF276-5178-CBEE-DEC8-4754979D1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8261" y="779507"/>
            <a:ext cx="1523699" cy="137832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5636800-A518-C507-B96A-82C979DE8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463" y="3517837"/>
            <a:ext cx="1949817" cy="1734577"/>
          </a:xfrm>
          <a:prstGeom prst="rect">
            <a:avLst/>
          </a:prstGeom>
        </p:spPr>
      </p:pic>
      <p:sp>
        <p:nvSpPr>
          <p:cNvPr id="2" name="오른쪽으로 구부러진 화살표[C] 1">
            <a:extLst>
              <a:ext uri="{FF2B5EF4-FFF2-40B4-BE49-F238E27FC236}">
                <a16:creationId xmlns:a16="http://schemas.microsoft.com/office/drawing/2014/main" id="{8380E2D6-35B0-9D3C-0D88-6548A1258522}"/>
              </a:ext>
            </a:extLst>
          </p:cNvPr>
          <p:cNvSpPr/>
          <p:nvPr/>
        </p:nvSpPr>
        <p:spPr>
          <a:xfrm>
            <a:off x="946053" y="3991224"/>
            <a:ext cx="1222287" cy="1383855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5D2B88-0DDC-BB2E-746A-FE70D412779C}"/>
              </a:ext>
            </a:extLst>
          </p:cNvPr>
          <p:cNvSpPr txBox="1"/>
          <p:nvPr/>
        </p:nvSpPr>
        <p:spPr>
          <a:xfrm>
            <a:off x="-681401" y="3376428"/>
            <a:ext cx="42837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 b="1">
                <a:latin typeface="Pretendard Medium"/>
                <a:ea typeface="Pretendard Medium"/>
                <a:cs typeface="Calibri"/>
              </a:rPr>
              <a:t>개인 데이터 ​</a:t>
            </a:r>
            <a:endParaRPr lang="ko-KR" sz="2800">
              <a:ea typeface="맑은 고딕"/>
              <a:cs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DCB87-C7C9-DEE5-EA08-65FE5239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509" y="2587645"/>
            <a:ext cx="835373" cy="7431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5E8F11B-90A9-FC38-D4D6-EAF318521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4651" y="7483069"/>
            <a:ext cx="1949817" cy="1734577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B8CCC92-3A72-B717-A635-F3C8EDDE5770}"/>
              </a:ext>
            </a:extLst>
          </p:cNvPr>
          <p:cNvCxnSpPr>
            <a:cxnSpLocks/>
          </p:cNvCxnSpPr>
          <p:nvPr/>
        </p:nvCxnSpPr>
        <p:spPr>
          <a:xfrm>
            <a:off x="9087665" y="6054507"/>
            <a:ext cx="0" cy="142856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EC17703-B0B8-B233-D16F-1474F59D3D8C}"/>
              </a:ext>
            </a:extLst>
          </p:cNvPr>
          <p:cNvCxnSpPr>
            <a:cxnSpLocks/>
          </p:cNvCxnSpPr>
          <p:nvPr/>
        </p:nvCxnSpPr>
        <p:spPr>
          <a:xfrm flipV="1">
            <a:off x="9293224" y="6014680"/>
            <a:ext cx="0" cy="146838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FF7E37-3F29-3C50-4F14-AD0BA0C46718}"/>
              </a:ext>
            </a:extLst>
          </p:cNvPr>
          <p:cNvSpPr txBox="1"/>
          <p:nvPr/>
        </p:nvSpPr>
        <p:spPr>
          <a:xfrm>
            <a:off x="7839116" y="9217646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b="1">
                <a:latin typeface="Pretendard Medium"/>
                <a:ea typeface="Pretendard Medium"/>
                <a:cs typeface="Calibri"/>
              </a:rPr>
              <a:t>분류 엔진</a:t>
            </a:r>
          </a:p>
        </p:txBody>
      </p:sp>
      <p:pic>
        <p:nvPicPr>
          <p:cNvPr id="40" name="그림 39" descr="클립아트, 만화 영화, 애니메이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2DD7D854-541F-4841-999E-D9CCA46391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99" y="7265002"/>
            <a:ext cx="1894232" cy="1894232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F710D3-31D7-69C3-DD11-F7935BF2CC1E}"/>
              </a:ext>
            </a:extLst>
          </p:cNvPr>
          <p:cNvCxnSpPr>
            <a:cxnSpLocks/>
          </p:cNvCxnSpPr>
          <p:nvPr/>
        </p:nvCxnSpPr>
        <p:spPr>
          <a:xfrm flipV="1">
            <a:off x="10818895" y="5647769"/>
            <a:ext cx="3283238" cy="190472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6C43E04-9CA5-5BF9-317F-D1B15A6DBD6B}"/>
              </a:ext>
            </a:extLst>
          </p:cNvPr>
          <p:cNvCxnSpPr>
            <a:cxnSpLocks/>
          </p:cNvCxnSpPr>
          <p:nvPr/>
        </p:nvCxnSpPr>
        <p:spPr>
          <a:xfrm flipH="1">
            <a:off x="10941592" y="5921118"/>
            <a:ext cx="3223056" cy="190311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96D22F7-6B71-2FB4-CD2F-6E621DAC9455}"/>
              </a:ext>
            </a:extLst>
          </p:cNvPr>
          <p:cNvCxnSpPr>
            <a:cxnSpLocks/>
          </p:cNvCxnSpPr>
          <p:nvPr/>
        </p:nvCxnSpPr>
        <p:spPr>
          <a:xfrm flipH="1">
            <a:off x="10625593" y="9159234"/>
            <a:ext cx="395317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C225102-FF6F-7FE9-1D61-6B658E54B552}"/>
              </a:ext>
            </a:extLst>
          </p:cNvPr>
          <p:cNvCxnSpPr>
            <a:cxnSpLocks/>
          </p:cNvCxnSpPr>
          <p:nvPr/>
        </p:nvCxnSpPr>
        <p:spPr>
          <a:xfrm>
            <a:off x="10712771" y="8732294"/>
            <a:ext cx="396209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765FFBB-505D-EDBA-7B96-E051E5D0517C}"/>
              </a:ext>
            </a:extLst>
          </p:cNvPr>
          <p:cNvSpPr txBox="1"/>
          <p:nvPr/>
        </p:nvSpPr>
        <p:spPr>
          <a:xfrm>
            <a:off x="15337314" y="9115321"/>
            <a:ext cx="16599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000" b="1">
                <a:latin typeface="Pretendard Medium"/>
                <a:ea typeface="Pretendard Medium"/>
                <a:cs typeface="Calibri"/>
              </a:rPr>
              <a:t>광고 업체</a:t>
            </a:r>
          </a:p>
        </p:txBody>
      </p:sp>
      <p:pic>
        <p:nvPicPr>
          <p:cNvPr id="6" name="그림 5" descr="스크린샷, 그래픽, 일렉트릭 블루, 클립아트이(가) 표시된 사진&#10;&#10;자동 생성된 설명">
            <a:extLst>
              <a:ext uri="{FF2B5EF4-FFF2-40B4-BE49-F238E27FC236}">
                <a16:creationId xmlns:a16="http://schemas.microsoft.com/office/drawing/2014/main" id="{21BF0C07-591A-64D6-A821-2553C97FF4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43" y="822631"/>
            <a:ext cx="1523699" cy="15236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D7DD6B-634A-CF3A-EAAA-929220DCA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7825" y="655944"/>
            <a:ext cx="1949817" cy="1734577"/>
          </a:xfrm>
          <a:prstGeom prst="rect">
            <a:avLst/>
          </a:prstGeom>
        </p:spPr>
      </p:pic>
      <p:pic>
        <p:nvPicPr>
          <p:cNvPr id="3" name="그림 2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8E458132-4CFA-E0D8-5849-0AEC3F4811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53" y="7437428"/>
            <a:ext cx="4017397" cy="23017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AB25FA-7F54-ABF9-C009-2EACE61B6E60}"/>
              </a:ext>
            </a:extLst>
          </p:cNvPr>
          <p:cNvSpPr/>
          <p:nvPr/>
        </p:nvSpPr>
        <p:spPr>
          <a:xfrm>
            <a:off x="8229091" y="3330801"/>
            <a:ext cx="2090635" cy="65708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E6991-956A-0F6F-3F42-E5C2293B6A27}"/>
              </a:ext>
            </a:extLst>
          </p:cNvPr>
          <p:cNvSpPr txBox="1"/>
          <p:nvPr/>
        </p:nvSpPr>
        <p:spPr>
          <a:xfrm>
            <a:off x="8602755" y="2998231"/>
            <a:ext cx="1279457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000" b="1" err="1">
                <a:latin typeface="Pretendard Medium"/>
                <a:ea typeface="Pretendard Medium"/>
                <a:cs typeface="Calibri"/>
              </a:rPr>
              <a:t>데테크</a:t>
            </a:r>
            <a:endParaRPr lang="ko-KR" altLang="en-US" sz="3000" b="1">
              <a:latin typeface="Pretendard Medium"/>
              <a:ea typeface="Pretendard Medium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4173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A4473B83-2C35-4EA8-93A9-1A235C41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20" y="-52842"/>
            <a:ext cx="17589500" cy="3429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DFB7FFB6-D96B-A25D-B824-03B21D08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F67BAB-ED46-FAA3-05C0-C71BFEA71459}"/>
              </a:ext>
            </a:extLst>
          </p:cNvPr>
          <p:cNvSpPr txBox="1"/>
          <p:nvPr/>
        </p:nvSpPr>
        <p:spPr>
          <a:xfrm>
            <a:off x="863600" y="8255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도식화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5" name="그림 14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1E4C964B-407D-5FEF-C44C-C24B043AB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3" y="2970894"/>
            <a:ext cx="10953750" cy="57054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5C8A8B-67AD-48D4-5CAA-CEC86A9404B1}"/>
              </a:ext>
            </a:extLst>
          </p:cNvPr>
          <p:cNvSpPr txBox="1"/>
          <p:nvPr/>
        </p:nvSpPr>
        <p:spPr>
          <a:xfrm>
            <a:off x="11974832" y="3625584"/>
            <a:ext cx="6064851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이용자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제공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및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탐색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도전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과제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참여로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티켓과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포인트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획득</a:t>
            </a:r>
            <a:r>
              <a:rPr lang="en-US" sz="2000">
                <a:ea typeface="+mn-lt"/>
                <a:cs typeface="+mn-lt"/>
              </a:rPr>
              <a:t>.</a:t>
            </a:r>
            <a:endParaRPr lang="ko-KR" alt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데이터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플랫폼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검색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>
                <a:ea typeface="+mn-lt"/>
                <a:cs typeface="+mn-lt"/>
              </a:rPr>
              <a:t>및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분류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관리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ko-KR" altLang="en-US" sz="2000" err="1">
                <a:ea typeface="+mn-lt"/>
                <a:cs typeface="+mn-lt"/>
              </a:rPr>
              <a:t>구매자에게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정제된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제공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개인</a:t>
            </a:r>
            <a:r>
              <a:rPr lang="en-US" sz="2000" b="1">
                <a:ea typeface="+mn-lt"/>
                <a:cs typeface="+mn-lt"/>
              </a:rPr>
              <a:t>/</a:t>
            </a:r>
            <a:r>
              <a:rPr lang="en-US" sz="2000" b="1" err="1">
                <a:ea typeface="+mn-lt"/>
                <a:cs typeface="+mn-lt"/>
              </a:rPr>
              <a:t>기업</a:t>
            </a:r>
            <a:r>
              <a:rPr lang="en-US" sz="2000" b="1">
                <a:ea typeface="+mn-lt"/>
                <a:cs typeface="+mn-lt"/>
              </a:rPr>
              <a:t>(</a:t>
            </a:r>
            <a:r>
              <a:rPr lang="en-US" sz="2000" b="1" err="1">
                <a:ea typeface="+mn-lt"/>
                <a:cs typeface="+mn-lt"/>
              </a:rPr>
              <a:t>구매자</a:t>
            </a:r>
            <a:r>
              <a:rPr lang="en-US" sz="2000" b="1">
                <a:ea typeface="+mn-lt"/>
                <a:cs typeface="+mn-lt"/>
              </a:rPr>
              <a:t>)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필요한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탐색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구매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요청</a:t>
            </a:r>
            <a:r>
              <a:rPr lang="en-US" sz="2000">
                <a:ea typeface="+mn-lt"/>
                <a:cs typeface="+mn-lt"/>
              </a:rPr>
              <a:t> 및 </a:t>
            </a:r>
            <a:r>
              <a:rPr lang="en-US" sz="2000" err="1">
                <a:ea typeface="+mn-lt"/>
                <a:cs typeface="+mn-lt"/>
              </a:rPr>
              <a:t>결제를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통해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확보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검색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기능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이용자가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데이터에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쉽게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접근할</a:t>
            </a:r>
            <a:r>
              <a:rPr lang="en-US" sz="2000">
                <a:ea typeface="+mn-lt"/>
                <a:cs typeface="+mn-lt"/>
              </a:rPr>
              <a:t> 수 </a:t>
            </a:r>
            <a:r>
              <a:rPr lang="en-US" sz="2000" err="1">
                <a:ea typeface="+mn-lt"/>
                <a:cs typeface="+mn-lt"/>
              </a:rPr>
              <a:t>있도록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지원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수집</a:t>
            </a:r>
            <a:r>
              <a:rPr lang="en-US" sz="2000">
                <a:ea typeface="+mn-lt"/>
                <a:cs typeface="+mn-lt"/>
              </a:rPr>
              <a:t> 및 </a:t>
            </a:r>
            <a:r>
              <a:rPr lang="ko-KR" altLang="en-US" sz="2000" err="1">
                <a:ea typeface="+mn-lt"/>
                <a:cs typeface="+mn-lt"/>
              </a:rPr>
              <a:t>관리된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분류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엔진을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통해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정제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분류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엔진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ko-KR" alt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유형별로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분류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ko-KR" altLang="en-US" sz="2000" err="1">
                <a:ea typeface="+mn-lt"/>
                <a:cs typeface="+mn-lt"/>
              </a:rPr>
              <a:t>구매자에게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정제된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ko-KR" altLang="en-US" sz="2000" err="1">
                <a:ea typeface="+mn-lt"/>
                <a:cs typeface="+mn-lt"/>
              </a:rPr>
              <a:t>데이터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제공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endParaRPr lang="en-US" sz="2000" b="1">
              <a:latin typeface="Calibri"/>
              <a:ea typeface="Pretendard Medium" panose="020B0600000101010101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69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F484587-075F-0964-2067-EDE1F8D5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34CD9D14-E085-C6A1-72D9-99BCCEFB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09A27F-C85A-C63E-846E-320C84BCB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9763"/>
              </p:ext>
            </p:extLst>
          </p:nvPr>
        </p:nvGraphicFramePr>
        <p:xfrm>
          <a:off x="2305594" y="1892300"/>
          <a:ext cx="13885818" cy="8031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492">
                  <a:extLst>
                    <a:ext uri="{9D8B030D-6E8A-4147-A177-3AD203B41FA5}">
                      <a16:colId xmlns:a16="http://schemas.microsoft.com/office/drawing/2014/main" val="2781428784"/>
                    </a:ext>
                  </a:extLst>
                </a:gridCol>
                <a:gridCol w="3323820">
                  <a:extLst>
                    <a:ext uri="{9D8B030D-6E8A-4147-A177-3AD203B41FA5}">
                      <a16:colId xmlns:a16="http://schemas.microsoft.com/office/drawing/2014/main" val="3271672564"/>
                    </a:ext>
                  </a:extLst>
                </a:gridCol>
                <a:gridCol w="7713506">
                  <a:extLst>
                    <a:ext uri="{9D8B030D-6E8A-4147-A177-3AD203B41FA5}">
                      <a16:colId xmlns:a16="http://schemas.microsoft.com/office/drawing/2014/main" val="2718531602"/>
                    </a:ext>
                  </a:extLst>
                </a:gridCol>
              </a:tblGrid>
              <a:tr h="5320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338985"/>
                  </a:ext>
                </a:extLst>
              </a:tr>
              <a:tr h="740437">
                <a:tc rowSpan="2"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1. </a:t>
                      </a:r>
                      <a:r>
                        <a:rPr lang="ko-KR" altLang="en-US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공유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1.1 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커뮤니티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데이터를 공유하고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활용 방법에 대한 자유로운 논의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072160"/>
                  </a:ext>
                </a:extLst>
              </a:tr>
              <a:tr h="740437">
                <a:tc vMerge="1"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1.2 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처리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구매 및 공유 받은 데이터를 처리 할 수 있는 </a:t>
                      </a:r>
                      <a:r>
                        <a:rPr lang="ko-KR" altLang="en-US" sz="2000" b="0">
                          <a:solidFill>
                            <a:srgbClr val="7497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웹 </a:t>
                      </a:r>
                      <a:r>
                        <a:rPr lang="en-US" altLang="ko-KR" sz="2000" b="0">
                          <a:solidFill>
                            <a:srgbClr val="7497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IDE</a:t>
                      </a:r>
                      <a:endParaRPr lang="ko-KR" altLang="en-US" sz="2000" b="0">
                        <a:solidFill>
                          <a:srgbClr val="7497FF"/>
                        </a:solidFill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912260"/>
                  </a:ext>
                </a:extLst>
              </a:tr>
              <a:tr h="740437">
                <a:tc rowSpan="3"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2. </a:t>
                      </a:r>
                      <a:r>
                        <a:rPr lang="ko-KR" altLang="en-US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2.1 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자유로운 데이터를 공유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700032"/>
                  </a:ext>
                </a:extLst>
              </a:tr>
              <a:tr h="74043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사용자 챌린지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챌린지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를 통한 데이터 생성 및 제공 후 보상 리워드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37686"/>
                  </a:ext>
                </a:extLst>
              </a:tr>
              <a:tr h="74571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데이터 보상제도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 제공을 대가로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보상 지급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시스템 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(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예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: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랜덤 리워드 지급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 사용 쿠폰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)</a:t>
                      </a:r>
                      <a:endParaRPr lang="ko-KR" altLang="en-US" sz="2000" b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6049"/>
                  </a:ext>
                </a:extLst>
              </a:tr>
              <a:tr h="745717">
                <a:tc rowSpan="3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3.1 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 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기능</a:t>
                      </a:r>
                      <a:endParaRPr lang="en-US" altLang="ko-KR" sz="2000" b="1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수집된 데이터를 요약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사용자들에게 이해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89681"/>
                  </a:ext>
                </a:extLst>
              </a:tr>
              <a:tr h="74571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.2 </a:t>
                      </a:r>
                      <a:r>
                        <a:rPr lang="ko-KR" altLang="en-US" sz="2000" b="1" u="none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분류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수집된 데이터를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카테고리 별 분류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관리 할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45835"/>
                  </a:ext>
                </a:extLst>
              </a:tr>
              <a:tr h="808932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3.3 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보안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데이터를 블록체인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익명화</a:t>
                      </a:r>
                      <a:r>
                        <a:rPr lang="en-US" altLang="ko-KR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통계 처리 등을 통한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데이터의 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46893"/>
                  </a:ext>
                </a:extLst>
              </a:tr>
              <a:tr h="745717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r>
                        <a:rPr lang="ko-KR" altLang="en-US" sz="22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 데이터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.1 데이터 </a:t>
                      </a:r>
                      <a:r>
                        <a:rPr lang="ko-KR" altLang="en-US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전처리</a:t>
                      </a:r>
                      <a:endParaRPr lang="ko-KR" altLang="en-US" sz="2000" b="1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solidFill>
                            <a:schemeClr val="tx1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수집한 데이터를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이상치</a:t>
                      </a:r>
                      <a:r>
                        <a:rPr lang="en-US" altLang="ko-KR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sz="2000" b="0" err="1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결측치를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판단 후 정제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91939"/>
                  </a:ext>
                </a:extLst>
              </a:tr>
              <a:tr h="74571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.2 데이터 판매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구매자가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필요한 데이터를 선택 및 결제</a:t>
                      </a:r>
                      <a:r>
                        <a:rPr lang="ko-KR" altLang="en-US" sz="2000" b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하여 사용 할 수 있는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7652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CA38F34-360C-9E06-8B23-267EFDE6AF2F}"/>
              </a:ext>
            </a:extLst>
          </p:cNvPr>
          <p:cNvSpPr txBox="1"/>
          <p:nvPr/>
        </p:nvSpPr>
        <p:spPr>
          <a:xfrm>
            <a:off x="863600" y="8255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–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기능 구조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2149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020B6-AFE6-A76F-3ADF-8F6BF008F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26E3718-99CE-99CA-08CC-70F9CA52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12DFBF-7ED8-F9BE-AEAC-AE39EB66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30B3B9-2930-2324-4331-4FEB01469E39}"/>
              </a:ext>
            </a:extLst>
          </p:cNvPr>
          <p:cNvGraphicFramePr>
            <a:graphicFrameLocks noGrp="1"/>
          </p:cNvGraphicFramePr>
          <p:nvPr/>
        </p:nvGraphicFramePr>
        <p:xfrm>
          <a:off x="1409383" y="2514928"/>
          <a:ext cx="15304984" cy="714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8409">
                  <a:extLst>
                    <a:ext uri="{9D8B030D-6E8A-4147-A177-3AD203B41FA5}">
                      <a16:colId xmlns:a16="http://schemas.microsoft.com/office/drawing/2014/main" val="2781428784"/>
                    </a:ext>
                  </a:extLst>
                </a:gridCol>
                <a:gridCol w="3491254">
                  <a:extLst>
                    <a:ext uri="{9D8B030D-6E8A-4147-A177-3AD203B41FA5}">
                      <a16:colId xmlns:a16="http://schemas.microsoft.com/office/drawing/2014/main" val="3271672564"/>
                    </a:ext>
                  </a:extLst>
                </a:gridCol>
                <a:gridCol w="8845321">
                  <a:extLst>
                    <a:ext uri="{9D8B030D-6E8A-4147-A177-3AD203B41FA5}">
                      <a16:colId xmlns:a16="http://schemas.microsoft.com/office/drawing/2014/main" val="27185316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338985"/>
                  </a:ext>
                </a:extLst>
              </a:tr>
              <a:tr h="929579">
                <a:tc rowSpan="2"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2200" b="1">
                          <a:latin typeface="Pretendard Bold" panose="02000803000000020004" pitchFamily="2" charset="-127"/>
                          <a:ea typeface="Pretendard Bold" panose="02000803000000020004" pitchFamily="2" charset="-127"/>
                          <a:cs typeface="Pretendard Bold" panose="02000803000000020004" pitchFamily="2" charset="-127"/>
                        </a:rPr>
                        <a:t>1. </a:t>
                      </a:r>
                      <a:r>
                        <a:rPr lang="ko-KR" altLang="en-US" sz="2200" b="1">
                          <a:latin typeface="Pretendard Bold" panose="02000803000000020004" pitchFamily="2" charset="-127"/>
                          <a:ea typeface="Pretendard Bold" panose="02000803000000020004" pitchFamily="2" charset="-127"/>
                          <a:cs typeface="Pretendard Bold" panose="02000803000000020004" pitchFamily="2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</a:rPr>
                        <a:t>1.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</a:rPr>
                        <a:t>1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</a:rPr>
                        <a:t> 사용자 챌린지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챌린지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를 통한 데이터 생성 및 제공 후 보상 리워드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637686"/>
                  </a:ext>
                </a:extLst>
              </a:tr>
              <a:tr h="93620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1.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데이터 보상제도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제공을 대가로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보상 지급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시스템 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(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예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: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랜덤 리워드 지급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, 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 사용 쿠폰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)</a:t>
                      </a:r>
                      <a:endParaRPr lang="ko-KR" altLang="en-US" sz="2000" b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6049"/>
                  </a:ext>
                </a:extLst>
              </a:tr>
              <a:tr h="936207">
                <a:tc rowSpan="3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200" b="1">
                          <a:latin typeface="Pretendard Bold" panose="02000803000000020004" pitchFamily="2" charset="-127"/>
                          <a:ea typeface="Pretendard Bold" panose="02000803000000020004" pitchFamily="2" charset="-127"/>
                          <a:cs typeface="Pretendard Bold" panose="02000803000000020004" pitchFamily="2" charset="-127"/>
                        </a:rPr>
                        <a:t>2. 데이터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None/>
                      </a:pP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2.1 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요약</a:t>
                      </a:r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 </a:t>
                      </a:r>
                      <a:r>
                        <a:rPr lang="en-US" altLang="ko-KR" sz="2000" b="1" err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기능</a:t>
                      </a:r>
                      <a:endParaRPr lang="en-US" altLang="ko-KR" sz="2000" b="1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수집된 데이터를 요약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하여 사용자들에게 이해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589681"/>
                  </a:ext>
                </a:extLst>
              </a:tr>
              <a:tr h="93620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2.2 데이터 분류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수집된 데이터를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카테고리 별 분류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하여 관리 할 수 있는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045835"/>
                  </a:ext>
                </a:extLst>
              </a:tr>
              <a:tr h="1015570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2.3 </a:t>
                      </a:r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데이터 보안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데이터를 블록체인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익명화</a:t>
                      </a:r>
                      <a:r>
                        <a:rPr lang="en-US" altLang="ko-KR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, 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통계 </a:t>
                      </a:r>
                      <a:r>
                        <a:rPr lang="ko-KR" altLang="en-US" sz="2000" b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처리등을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 통한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데이터의 개인정보 보호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346893"/>
                  </a:ext>
                </a:extLst>
              </a:tr>
              <a:tr h="936207">
                <a:tc rowSpan="2"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200" b="1">
                          <a:latin typeface="Pretendard Bold" panose="02000803000000020004" pitchFamily="2" charset="-127"/>
                          <a:ea typeface="Pretendard Bold" panose="02000803000000020004" pitchFamily="2" charset="-127"/>
                          <a:cs typeface="Pretendard Bold" panose="02000803000000020004" pitchFamily="2" charset="-127"/>
                        </a:rPr>
                        <a:t>3. 데이터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3.1 데이터 공유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데이터를 공유하고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데이터를 수집 할 수 있는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91939"/>
                  </a:ext>
                </a:extLst>
              </a:tr>
              <a:tr h="936207">
                <a:tc vMerge="1">
                  <a:txBody>
                    <a:bodyPr/>
                    <a:lstStyle/>
                    <a:p>
                      <a:pPr latinLnBrk="1"/>
                      <a:endParaRPr lang="ko-KR" altLang="en-US" sz="2200" b="1">
                        <a:latin typeface="Pretendard Bold" panose="02000803000000020004" pitchFamily="2" charset="-127"/>
                        <a:ea typeface="Pretendard Bold" panose="02000803000000020004" pitchFamily="2" charset="-127"/>
                        <a:cs typeface="Pretendard Bold" panose="020008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000" b="1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3.2 데이터 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구매자가 </a:t>
                      </a:r>
                      <a:r>
                        <a:rPr lang="ko-KR" altLang="en-US" sz="2000" b="0">
                          <a:solidFill>
                            <a:srgbClr val="5882FF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필요한 데이터를 선택 및 결제</a:t>
                      </a:r>
                      <a:r>
                        <a:rPr lang="ko-KR" altLang="en-US" sz="2000" b="0">
                          <a:latin typeface="프리젠테이션 5 Medium" pitchFamily="2" charset="-127"/>
                          <a:ea typeface="프리젠테이션 5 Medium" pitchFamily="2" charset="-127"/>
                        </a:rPr>
                        <a:t>하여 사용 할 수 있는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76528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2E5F1E-4EDB-A241-1560-59F7010E23BB}"/>
              </a:ext>
            </a:extLst>
          </p:cNvPr>
          <p:cNvSpPr txBox="1"/>
          <p:nvPr/>
        </p:nvSpPr>
        <p:spPr>
          <a:xfrm>
            <a:off x="863600" y="8255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– </a:t>
            </a:r>
            <a:r>
              <a:rPr lang="ko-KR" altLang="en-US" sz="4800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기능 구조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782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451ED-CDD4-59A3-0AF8-46866A3A8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66A96E-0847-6CA1-4AC6-FB711289323D}"/>
              </a:ext>
            </a:extLst>
          </p:cNvPr>
          <p:cNvSpPr/>
          <p:nvPr/>
        </p:nvSpPr>
        <p:spPr>
          <a:xfrm>
            <a:off x="5942298" y="2533908"/>
            <a:ext cx="5595276" cy="2268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0EDF43-75DF-8D8D-FEF5-5CD03A6D0E6B}"/>
              </a:ext>
            </a:extLst>
          </p:cNvPr>
          <p:cNvSpPr/>
          <p:nvPr/>
        </p:nvSpPr>
        <p:spPr>
          <a:xfrm>
            <a:off x="11532444" y="2533908"/>
            <a:ext cx="5595276" cy="2268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9A56AFA-7598-D1A8-96A4-A30F3E8F8715}"/>
              </a:ext>
            </a:extLst>
          </p:cNvPr>
          <p:cNvSpPr/>
          <p:nvPr/>
        </p:nvSpPr>
        <p:spPr>
          <a:xfrm>
            <a:off x="346398" y="4802737"/>
            <a:ext cx="5595276" cy="2268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7FB2DB3-EC9A-88C3-3D9B-433C4159A433}"/>
              </a:ext>
            </a:extLst>
          </p:cNvPr>
          <p:cNvSpPr/>
          <p:nvPr/>
        </p:nvSpPr>
        <p:spPr>
          <a:xfrm>
            <a:off x="346398" y="7078532"/>
            <a:ext cx="5595276" cy="2268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6511A-1B34-0291-1759-169AFE28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8F600C5-AC4C-8D7B-ACE3-4969F1235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E597B437-0C9B-1270-CC91-12EC0195FAE4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1" i="0" u="none" strike="noStrike" spc="-100" dirty="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SWOT </a:t>
            </a:r>
            <a:r>
              <a:rPr lang="ko-KR" altLang="en-US" sz="6000" b="1" i="0" u="none" strike="noStrike" spc="-100" dirty="0">
                <a:solidFill>
                  <a:srgbClr val="00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ko-KR" sz="6000" b="1" i="0" u="none" strike="noStrike" spc="-100" dirty="0">
              <a:solidFill>
                <a:srgbClr val="00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9047CB-B8E1-8C49-A52E-2451C071A33B}"/>
              </a:ext>
            </a:extLst>
          </p:cNvPr>
          <p:cNvGrpSpPr/>
          <p:nvPr/>
        </p:nvGrpSpPr>
        <p:grpSpPr>
          <a:xfrm>
            <a:off x="5937168" y="4806904"/>
            <a:ext cx="11190552" cy="4536940"/>
            <a:chOff x="929390" y="2236137"/>
            <a:chExt cx="16429220" cy="66608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8E67275-C0EA-1CD8-B620-9AC1AE64EC35}"/>
                </a:ext>
              </a:extLst>
            </p:cNvPr>
            <p:cNvSpPr/>
            <p:nvPr/>
          </p:nvSpPr>
          <p:spPr>
            <a:xfrm>
              <a:off x="929390" y="2236137"/>
              <a:ext cx="8214610" cy="3330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D4D14F9-1D73-5C86-7071-C5252E912BEF}"/>
                </a:ext>
              </a:extLst>
            </p:cNvPr>
            <p:cNvSpPr/>
            <p:nvPr/>
          </p:nvSpPr>
          <p:spPr>
            <a:xfrm>
              <a:off x="9144000" y="2236137"/>
              <a:ext cx="8214610" cy="3330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C162BBF-A163-A95B-32C9-21FCB4076227}"/>
                </a:ext>
              </a:extLst>
            </p:cNvPr>
            <p:cNvSpPr/>
            <p:nvPr/>
          </p:nvSpPr>
          <p:spPr>
            <a:xfrm>
              <a:off x="929390" y="5566553"/>
              <a:ext cx="8214610" cy="3330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C8D13CF-1672-A9D9-D0DA-CA8EC1DD1E9E}"/>
                </a:ext>
              </a:extLst>
            </p:cNvPr>
            <p:cNvSpPr/>
            <p:nvPr/>
          </p:nvSpPr>
          <p:spPr>
            <a:xfrm>
              <a:off x="9144000" y="5566553"/>
              <a:ext cx="8214610" cy="33304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43360D-D4BF-8C84-5AFF-D3930AB6C7BF}"/>
              </a:ext>
            </a:extLst>
          </p:cNvPr>
          <p:cNvSpPr txBox="1"/>
          <p:nvPr/>
        </p:nvSpPr>
        <p:spPr>
          <a:xfrm>
            <a:off x="6163364" y="2661613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Strength</a:t>
            </a:r>
            <a:endParaRPr lang="ko-KR" altLang="en-US" sz="3600" dirty="0">
              <a:solidFill>
                <a:srgbClr val="3366FF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928A1-6C1B-C8C9-EE23-A14F1BD774F5}"/>
              </a:ext>
            </a:extLst>
          </p:cNvPr>
          <p:cNvSpPr txBox="1"/>
          <p:nvPr/>
        </p:nvSpPr>
        <p:spPr>
          <a:xfrm>
            <a:off x="11583918" y="2592748"/>
            <a:ext cx="297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473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Weaknesses</a:t>
            </a:r>
            <a:endParaRPr lang="ko-KR" altLang="en-US" sz="3600" dirty="0">
              <a:solidFill>
                <a:srgbClr val="FF473A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19CF6-661A-5EF4-C4C1-D29F6ECE2EB0}"/>
              </a:ext>
            </a:extLst>
          </p:cNvPr>
          <p:cNvSpPr txBox="1"/>
          <p:nvPr/>
        </p:nvSpPr>
        <p:spPr>
          <a:xfrm>
            <a:off x="469423" y="4951162"/>
            <a:ext cx="3190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7793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Opportunities</a:t>
            </a:r>
            <a:endParaRPr lang="ko-KR" altLang="en-US" sz="3600" dirty="0">
              <a:solidFill>
                <a:srgbClr val="77933C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C9D5CB-A1F4-BBC7-5AD7-59C48C5AADB6}"/>
              </a:ext>
            </a:extLst>
          </p:cNvPr>
          <p:cNvSpPr txBox="1"/>
          <p:nvPr/>
        </p:nvSpPr>
        <p:spPr>
          <a:xfrm>
            <a:off x="469423" y="7192860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E46C0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Threats</a:t>
            </a:r>
            <a:endParaRPr lang="ko-KR" altLang="en-US" sz="3600" dirty="0">
              <a:solidFill>
                <a:srgbClr val="E46C0A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7CED4-2159-39EB-11E4-3E86BACC684B}"/>
              </a:ext>
            </a:extLst>
          </p:cNvPr>
          <p:cNvSpPr txBox="1"/>
          <p:nvPr/>
        </p:nvSpPr>
        <p:spPr>
          <a:xfrm>
            <a:off x="6125738" y="3405558"/>
            <a:ext cx="2754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데이터의 가치화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수요와 공급 연결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71314-3F47-BF9E-8C5C-6A3303B3E791}"/>
              </a:ext>
            </a:extLst>
          </p:cNvPr>
          <p:cNvSpPr txBox="1"/>
          <p:nvPr/>
        </p:nvSpPr>
        <p:spPr>
          <a:xfrm>
            <a:off x="11659409" y="3255528"/>
            <a:ext cx="2472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데이터의 표준화 부족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법적</a:t>
            </a:r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윤리적 문제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기술의 복잡성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36535-83BE-AF9C-A0D8-FA71D4128E5A}"/>
              </a:ext>
            </a:extLst>
          </p:cNvPr>
          <p:cNvSpPr txBox="1"/>
          <p:nvPr/>
        </p:nvSpPr>
        <p:spPr>
          <a:xfrm>
            <a:off x="349250" y="7908586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품질 신뢰도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법적 규제 강화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위협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35DE0-9A19-C98C-F174-CD1C2E821669}"/>
              </a:ext>
            </a:extLst>
          </p:cNvPr>
          <p:cNvSpPr txBox="1"/>
          <p:nvPr/>
        </p:nvSpPr>
        <p:spPr>
          <a:xfrm>
            <a:off x="469423" y="5604818"/>
            <a:ext cx="3058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주권 강화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경제의 성장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AI </a:t>
            </a:r>
            <a:r>
              <a:rPr lang="ko-KR" altLang="en-US" sz="20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빅데이터 기술의 발전</a:t>
            </a:r>
            <a:endParaRPr lang="en-US" altLang="ko-KR" sz="20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BD69A6-A76D-9D94-E29C-EA7FAFCDBB05}"/>
              </a:ext>
            </a:extLst>
          </p:cNvPr>
          <p:cNvSpPr txBox="1"/>
          <p:nvPr/>
        </p:nvSpPr>
        <p:spPr>
          <a:xfrm>
            <a:off x="6064699" y="4904518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solidFill>
                  <a:srgbClr val="7793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O</a:t>
            </a:r>
            <a:endParaRPr lang="ko-KR" altLang="en-US" sz="2800" dirty="0">
              <a:solidFill>
                <a:srgbClr val="3366FF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2CC907-0E1E-FA86-9C53-8F3E9BD8967C}"/>
              </a:ext>
            </a:extLst>
          </p:cNvPr>
          <p:cNvSpPr txBox="1"/>
          <p:nvPr/>
        </p:nvSpPr>
        <p:spPr>
          <a:xfrm>
            <a:off x="11687590" y="4904518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473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W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solidFill>
                  <a:srgbClr val="77933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O</a:t>
            </a:r>
            <a:endParaRPr lang="ko-KR" altLang="en-US" sz="2800" dirty="0">
              <a:solidFill>
                <a:srgbClr val="3366FF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2730E4-E19D-CCBA-B7DD-F40E08760421}"/>
              </a:ext>
            </a:extLst>
          </p:cNvPr>
          <p:cNvSpPr txBox="1"/>
          <p:nvPr/>
        </p:nvSpPr>
        <p:spPr>
          <a:xfrm>
            <a:off x="11687591" y="7190007"/>
            <a:ext cx="1103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473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W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solidFill>
                  <a:srgbClr val="E46C0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T</a:t>
            </a:r>
            <a:endParaRPr lang="ko-KR" altLang="en-US" sz="2800" dirty="0">
              <a:solidFill>
                <a:srgbClr val="E46C0A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083365-965C-B245-65C3-6DAFEECBF1BB}"/>
              </a:ext>
            </a:extLst>
          </p:cNvPr>
          <p:cNvSpPr txBox="1"/>
          <p:nvPr/>
        </p:nvSpPr>
        <p:spPr>
          <a:xfrm>
            <a:off x="6070334" y="7190007"/>
            <a:ext cx="970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S </a:t>
            </a:r>
            <a:r>
              <a:rPr lang="en-US" altLang="ko-KR" sz="2800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</a:t>
            </a:r>
            <a:r>
              <a:rPr lang="en-US" altLang="ko-KR" sz="2800" dirty="0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2800" dirty="0">
                <a:solidFill>
                  <a:srgbClr val="E46C0A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T</a:t>
            </a:r>
            <a:endParaRPr lang="ko-KR" altLang="en-US" sz="2800" dirty="0">
              <a:solidFill>
                <a:srgbClr val="E46C0A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549BF9-F24E-0A9E-2312-B71A3DFEABBC}"/>
              </a:ext>
            </a:extLst>
          </p:cNvPr>
          <p:cNvSpPr txBox="1"/>
          <p:nvPr/>
        </p:nvSpPr>
        <p:spPr>
          <a:xfrm>
            <a:off x="6064699" y="5447380"/>
            <a:ext cx="299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품질 인증 시스템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소스 다변화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정부 및 공공 기관과 협력 강화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D05CBC-24BF-4E35-457C-EDA7885808FA}"/>
              </a:ext>
            </a:extLst>
          </p:cNvPr>
          <p:cNvSpPr txBox="1"/>
          <p:nvPr/>
        </p:nvSpPr>
        <p:spPr>
          <a:xfrm>
            <a:off x="6064699" y="6588521"/>
            <a:ext cx="530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목표</a:t>
            </a:r>
            <a:r>
              <a:rPr lang="en-US" altLang="ko-KR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: </a:t>
            </a:r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신뢰도 높은 데이터 거래 생태계 구축 및 점유율 확대</a:t>
            </a:r>
            <a:endParaRPr lang="en-US" altLang="ko-KR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726266-F536-6B43-B51D-64451C3B314F}"/>
              </a:ext>
            </a:extLst>
          </p:cNvPr>
          <p:cNvSpPr txBox="1"/>
          <p:nvPr/>
        </p:nvSpPr>
        <p:spPr>
          <a:xfrm>
            <a:off x="11744609" y="5385376"/>
            <a:ext cx="4631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자체적인 데이터 포맷을 개발 후 활용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가치 평가 모델 개발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거래 데이터에 대한 법적 준수 인증 시스템 개발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2BBB9F-6709-2AFC-54D0-4ED226F128C3}"/>
              </a:ext>
            </a:extLst>
          </p:cNvPr>
          <p:cNvSpPr txBox="1"/>
          <p:nvPr/>
        </p:nvSpPr>
        <p:spPr>
          <a:xfrm>
            <a:off x="11593322" y="6588521"/>
            <a:ext cx="558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목표</a:t>
            </a:r>
            <a:r>
              <a:rPr lang="en-US" altLang="ko-KR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: </a:t>
            </a:r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표준화와 신뢰성 기반의 가치평가로 거래 활성화</a:t>
            </a:r>
            <a:endParaRPr lang="en-US" altLang="ko-KR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6D0B0A-5DA6-D248-7512-EB153B4A5097}"/>
              </a:ext>
            </a:extLst>
          </p:cNvPr>
          <p:cNvSpPr txBox="1"/>
          <p:nvPr/>
        </p:nvSpPr>
        <p:spPr>
          <a:xfrm>
            <a:off x="11744609" y="7713227"/>
            <a:ext cx="5137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품질 관리 체계 강화 및 자체 검증 시스템 추가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법과 규제를 꾸준히 검증하고 학습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FA46609-C1CB-439A-E61C-A99CCF71292A}"/>
              </a:ext>
            </a:extLst>
          </p:cNvPr>
          <p:cNvSpPr txBox="1"/>
          <p:nvPr/>
        </p:nvSpPr>
        <p:spPr>
          <a:xfrm>
            <a:off x="11687590" y="8856991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목표</a:t>
            </a:r>
            <a:r>
              <a:rPr lang="en-US" altLang="ko-KR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: </a:t>
            </a:r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 품질 관리와 규제 준수로 위험 최소화</a:t>
            </a:r>
            <a:endParaRPr lang="en-US" altLang="ko-KR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ABB02A-74ED-4E78-AE41-ACC08B6D5A1B}"/>
              </a:ext>
            </a:extLst>
          </p:cNvPr>
          <p:cNvSpPr txBox="1"/>
          <p:nvPr/>
        </p:nvSpPr>
        <p:spPr>
          <a:xfrm>
            <a:off x="6334930" y="7641610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블록체인을 통한 거래 기록 투명성 강조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</a:t>
            </a:r>
            <a:r>
              <a:rPr lang="ko-KR" altLang="en-US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리부와</a:t>
            </a:r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평점을 통한 데이터 제공자간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신뢰도 확보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DFEBDD-3A4C-55D6-9350-5901F96B370F}"/>
              </a:ext>
            </a:extLst>
          </p:cNvPr>
          <p:cNvSpPr txBox="1"/>
          <p:nvPr/>
        </p:nvSpPr>
        <p:spPr>
          <a:xfrm>
            <a:off x="6125738" y="8697513"/>
            <a:ext cx="4742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목표</a:t>
            </a:r>
            <a:r>
              <a:rPr lang="en-US" altLang="ko-KR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: </a:t>
            </a:r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보안과 품질 인증으로 사용자 신뢰를 유지하며</a:t>
            </a:r>
            <a:endParaRPr lang="en-US" altLang="ko-KR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ko-KR" altLang="en-US" dirty="0"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경쟁우위 확보</a:t>
            </a:r>
            <a:endParaRPr lang="en-US" altLang="ko-KR" dirty="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00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70930" y="1155700"/>
            <a:ext cx="579374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400" b="0" i="0" u="none" strike="noStrike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분야</a:t>
            </a:r>
            <a:r>
              <a:rPr lang="en-US" sz="6400" b="0" i="0" u="none" strike="noStrike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400" b="0" i="0" u="none" strike="noStrike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선정</a:t>
            </a:r>
            <a:r>
              <a:rPr lang="en-US" sz="6400" b="0" i="0" u="none" strike="noStrike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400" b="0" i="0" u="none" strike="noStrike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이유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32400" y="2501900"/>
            <a:ext cx="7696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데이터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판매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및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제공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서비스업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&amp;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데이터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판매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및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중개</a:t>
            </a:r>
            <a:r>
              <a:rPr lang="en-US" sz="2400" b="0" i="0" u="none" strike="noStrike">
                <a:solidFill>
                  <a:srgbClr val="595959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Noto Sans CJK KR Regular"/>
              </a:rPr>
              <a:t>서비스업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3898900"/>
            <a:ext cx="3251200" cy="3251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22500" y="5283200"/>
            <a:ext cx="2603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1" i="0" u="none" strike="noStrike">
                <a:solidFill>
                  <a:schemeClr val="bg1"/>
                </a:solidFill>
                <a:ea typeface="Pretendard SemiBold"/>
              </a:rPr>
              <a:t>데이터</a:t>
            </a:r>
            <a:r>
              <a:rPr lang="en-US" sz="3200" b="1" i="0" u="none" strike="noStrike">
                <a:solidFill>
                  <a:schemeClr val="bg1"/>
                </a:solidFill>
                <a:latin typeface="Pretendard SemiBold"/>
              </a:rPr>
              <a:t> </a:t>
            </a:r>
            <a:r>
              <a:rPr lang="ko-KR" sz="3200" b="1" i="0" u="none" strike="noStrike">
                <a:solidFill>
                  <a:schemeClr val="bg1"/>
                </a:solidFill>
                <a:ea typeface="Pretendard SemiBold"/>
              </a:rPr>
              <a:t>필요성</a:t>
            </a:r>
            <a:r>
              <a:rPr lang="en-US" sz="3200" b="1" i="0" u="none" strike="noStrike">
                <a:solidFill>
                  <a:schemeClr val="bg1"/>
                </a:solidFill>
                <a:latin typeface="Pretendard SemiBold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51000" y="7505700"/>
            <a:ext cx="3733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기술의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발전과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622300" y="8204200"/>
            <a:ext cx="82804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기술의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발전과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함께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>
                <a:solidFill>
                  <a:srgbClr val="000000"/>
                </a:solidFill>
                <a:ea typeface="Noto Sans CJK KR Regular"/>
              </a:rPr>
              <a:t>데이터 수요 증가</a:t>
            </a:r>
            <a:endParaRPr lang="ko-KR" sz="24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00" y="3898900"/>
            <a:ext cx="3251200" cy="3251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115300" y="5283200"/>
            <a:ext cx="1905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1" i="0" u="none" strike="noStrike">
                <a:solidFill>
                  <a:srgbClr val="FFFFFF"/>
                </a:solidFill>
                <a:ea typeface="Pretendard SemiBold"/>
              </a:rPr>
              <a:t>성장</a:t>
            </a:r>
            <a:r>
              <a:rPr lang="en-US" sz="3200" b="1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SemiBold"/>
              </a:rPr>
              <a:t>가능성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80200" y="7531100"/>
            <a:ext cx="46101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시장의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성장과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미래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40300" y="8204200"/>
            <a:ext cx="82804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400">
                <a:solidFill>
                  <a:srgbClr val="000000"/>
                </a:solidFill>
                <a:latin typeface="Noto Sans CJK KR Regular"/>
                <a:ea typeface="Noto Sans CJK KR Regular"/>
              </a:rPr>
              <a:t>데이터 수요</a:t>
            </a:r>
            <a:r>
              <a:rPr lang="en-US" altLang="ko-KR" sz="2400">
                <a:solidFill>
                  <a:srgbClr val="000000"/>
                </a:solidFill>
                <a:latin typeface="Noto Sans CJK KR Regular"/>
                <a:ea typeface="Noto Sans CJK KR Regular"/>
              </a:rPr>
              <a:t> </a:t>
            </a:r>
            <a:r>
              <a:rPr lang="ko-KR" altLang="en-US" sz="2400">
                <a:solidFill>
                  <a:srgbClr val="000000"/>
                </a:solidFill>
                <a:latin typeface="Noto Sans CJK KR Regular"/>
                <a:ea typeface="Noto Sans CJK KR Regular"/>
              </a:rPr>
              <a:t>증가에 따른</a:t>
            </a:r>
            <a:br>
              <a:rPr lang="en-US" altLang="ko-KR" sz="2400">
                <a:solidFill>
                  <a:srgbClr val="000000"/>
                </a:solidFill>
                <a:latin typeface="Noto Sans CJK KR Regular"/>
                <a:ea typeface="Noto Sans CJK KR Regular"/>
              </a:rPr>
            </a:br>
            <a:r>
              <a:rPr lang="ko-KR" altLang="en-US" sz="2400">
                <a:solidFill>
                  <a:srgbClr val="000000"/>
                </a:solidFill>
                <a:latin typeface="Noto Sans CJK KR Regular"/>
                <a:ea typeface="Noto Sans CJK KR Regular"/>
              </a:rPr>
              <a:t>데이터 시장 활성화</a:t>
            </a:r>
            <a:endParaRPr lang="ko-KR" sz="24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9100" y="3822700"/>
            <a:ext cx="3251200" cy="3251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550900" y="5207000"/>
            <a:ext cx="2362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1" i="0" u="none" strike="noStrike">
                <a:solidFill>
                  <a:srgbClr val="FFFFFF"/>
                </a:solidFill>
                <a:ea typeface="Pretendard SemiBold"/>
              </a:rPr>
              <a:t>개인</a:t>
            </a:r>
            <a:r>
              <a:rPr lang="en-US" sz="3200" b="1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SemiBold"/>
              </a:rPr>
              <a:t>정보</a:t>
            </a:r>
            <a:r>
              <a:rPr lang="en-US" sz="3200" b="1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200" b="1" i="0" u="none" strike="noStrike">
                <a:solidFill>
                  <a:srgbClr val="FFFFFF"/>
                </a:solidFill>
                <a:ea typeface="Pretendard SemiBold"/>
              </a:rPr>
              <a:t>보안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71400" y="7429500"/>
            <a:ext cx="4724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중요해진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개인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정보</a:t>
            </a:r>
            <a:r>
              <a:rPr lang="en-US" sz="30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Medium"/>
              </a:rPr>
              <a:t>주권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9900" y="8128000"/>
            <a:ext cx="82804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 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안전한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수익화와</a:t>
            </a:r>
          </a:p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관리가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중요한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과제로</a:t>
            </a:r>
            <a:r>
              <a:rPr lang="en-US" sz="24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Noto Sans CJK KR Regular"/>
              </a:rPr>
              <a:t>부상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BE0F4F-39FF-4B18-1550-D0E2B5F6FD3C}"/>
              </a:ext>
            </a:extLst>
          </p:cNvPr>
          <p:cNvSpPr txBox="1"/>
          <p:nvPr/>
        </p:nvSpPr>
        <p:spPr>
          <a:xfrm>
            <a:off x="1086169" y="5031592"/>
            <a:ext cx="3712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커피가방아이콘 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angin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studio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D3A54-08EF-6603-4810-6A8AB94A80C1}"/>
              </a:ext>
            </a:extLst>
          </p:cNvPr>
          <p:cNvSpPr txBox="1"/>
          <p:nvPr/>
        </p:nvSpPr>
        <p:spPr>
          <a:xfrm>
            <a:off x="1086169" y="3434188"/>
            <a:ext cx="533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Prosymbols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Premium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-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사람아이콘</a:t>
            </a:r>
            <a:endParaRPr 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1769C-EC55-FE18-9A4D-849462E42818}"/>
              </a:ext>
            </a:extLst>
          </p:cNvPr>
          <p:cNvSpPr txBox="1"/>
          <p:nvPr/>
        </p:nvSpPr>
        <p:spPr>
          <a:xfrm>
            <a:off x="1086169" y="6628996"/>
            <a:ext cx="8628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&lt;a </a:t>
            </a:r>
            <a:r>
              <a:rPr lang="en-US" altLang="ko-KR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href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="https://kr.freepik.com/search"&gt;</a:t>
            </a:r>
            <a:r>
              <a:rPr lang="en-US" altLang="ko-KR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zafdesign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제작 아이콘</a:t>
            </a:r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&lt;/a&gt;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F99C2-CB6F-34A9-0EB1-96F9C0C019EC}"/>
              </a:ext>
            </a:extLst>
          </p:cNvPr>
          <p:cNvSpPr txBox="1"/>
          <p:nvPr/>
        </p:nvSpPr>
        <p:spPr>
          <a:xfrm>
            <a:off x="1086169" y="5830294"/>
            <a:ext cx="12707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href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="https://kr.freepik.com/search#uuid=1cae2bba-e1a8-47b7-b1ce-c1cc74cc2b1a"&gt;kerismaker 제작 아이콘&lt;/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9F49C-D1C2-2F0C-6DF7-6DB6ECDF4CBA}"/>
              </a:ext>
            </a:extLst>
          </p:cNvPr>
          <p:cNvSpPr txBox="1"/>
          <p:nvPr/>
        </p:nvSpPr>
        <p:spPr>
          <a:xfrm>
            <a:off x="1086169" y="423289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&lt;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href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="https://kr.freepik.com/search"&gt;Freepik 제작 아이콘&lt;/</a:t>
            </a:r>
            <a:r>
              <a:rPr lang="ko-KR" altLang="en-US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</a:t>
            </a:r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4979A-C2D3-0B4C-7F97-2FA828E58C02}"/>
              </a:ext>
            </a:extLst>
          </p:cNvPr>
          <p:cNvSpPr txBox="1"/>
          <p:nvPr/>
        </p:nvSpPr>
        <p:spPr>
          <a:xfrm>
            <a:off x="1086169" y="2635486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u="none" strike="noStrike" err="1"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flatart_icons</a:t>
            </a:r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83D8CE-223C-B575-7E8C-8D4439787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3A14486-B6C4-67C8-B4AD-ED63E412D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5AF81BF-2928-C8D2-6564-34BF05E121B2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출처 관리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73970E-79E5-B8AB-FA9D-61BAE20DF19E}"/>
              </a:ext>
            </a:extLst>
          </p:cNvPr>
          <p:cNvSpPr txBox="1"/>
          <p:nvPr/>
        </p:nvSpPr>
        <p:spPr>
          <a:xfrm>
            <a:off x="1086169" y="7427698"/>
            <a:ext cx="8628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https://bigdata.seoul.go.kr/cnts.do?r_id=P210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FD277-8660-FAED-E394-88EAD36EE551}"/>
              </a:ext>
            </a:extLst>
          </p:cNvPr>
          <p:cNvSpPr txBox="1"/>
          <p:nvPr/>
        </p:nvSpPr>
        <p:spPr>
          <a:xfrm>
            <a:off x="1086169" y="8041734"/>
            <a:ext cx="1315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&lt;a </a:t>
            </a:r>
            <a:r>
              <a:rPr lang="en-US" altLang="ko-KR" err="1"/>
              <a:t>href</a:t>
            </a:r>
            <a:r>
              <a:rPr lang="en-US" altLang="ko-KR"/>
              <a:t>="https://www.flaticon.com/kr/free-icons/-" title="</a:t>
            </a:r>
            <a:r>
              <a:rPr lang="ko-KR" altLang="en-US"/>
              <a:t>데이터 공유 아이콘</a:t>
            </a:r>
            <a:r>
              <a:rPr lang="en-US" altLang="ko-KR"/>
              <a:t>"&gt;</a:t>
            </a:r>
            <a:r>
              <a:rPr lang="ko-KR" altLang="en-US"/>
              <a:t>데이터 공유 아이콘 제작자</a:t>
            </a:r>
            <a:r>
              <a:rPr lang="en-US" altLang="ko-KR"/>
              <a:t>: Vectors Tank - </a:t>
            </a:r>
            <a:r>
              <a:rPr lang="en-US" altLang="ko-KR" err="1"/>
              <a:t>Flaticon</a:t>
            </a:r>
            <a:r>
              <a:rPr lang="en-US" altLang="ko-KR"/>
              <a:t>&lt;/a&gt;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88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A47BC-1689-120A-E787-E2925CB67FD9}"/>
              </a:ext>
            </a:extLst>
          </p:cNvPr>
          <p:cNvSpPr/>
          <p:nvPr/>
        </p:nvSpPr>
        <p:spPr>
          <a:xfrm>
            <a:off x="708796" y="1527292"/>
            <a:ext cx="16728170" cy="8084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C83D8CE-223C-B575-7E8C-8D443978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3A14486-B6C4-67C8-B4AD-ED63E412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5AF81BF-2928-C8D2-6564-34BF05E121B2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000" b="1" spc="-100" dirty="0">
                <a:solidFill>
                  <a:srgbClr val="000000"/>
                </a:solidFill>
                <a:latin typeface="esamanru OTF Bold"/>
                <a:ea typeface="esamanru OTF Bold"/>
              </a:rPr>
              <a:t>스토리 보드</a:t>
            </a:r>
            <a:r>
              <a:rPr lang="ko-KR" altLang="en-US" sz="3000" b="1" spc="-100" dirty="0">
                <a:solidFill>
                  <a:srgbClr val="000000"/>
                </a:solidFill>
                <a:latin typeface="esamanru OTF Bold"/>
                <a:ea typeface="esamanru OTF Bold"/>
              </a:rPr>
              <a:t>(데이터 거래 사이트 홈 화면)</a:t>
            </a:r>
            <a:endParaRPr lang="ko-KR" altLang="en-US" sz="3000" b="1" i="0" u="none" strike="noStrike" spc="-100" dirty="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pic>
        <p:nvPicPr>
          <p:cNvPr id="9" name="그림 8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D2AB2F5A-4DEE-354F-9BC2-9D23FACB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38" y="2002592"/>
            <a:ext cx="13032386" cy="761219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C304FC-FA52-E7A9-6F6C-C9CA56880BBA}"/>
              </a:ext>
            </a:extLst>
          </p:cNvPr>
          <p:cNvSpPr/>
          <p:nvPr/>
        </p:nvSpPr>
        <p:spPr>
          <a:xfrm>
            <a:off x="13984458" y="1527292"/>
            <a:ext cx="3452507" cy="8084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sz="1500" dirty="0">
              <a:solidFill>
                <a:schemeClr val="tx1"/>
              </a:solidFill>
              <a:ea typeface="맑은 고딕"/>
              <a:cs typeface="Calibri"/>
            </a:endParaRPr>
          </a:p>
          <a:p>
            <a:endParaRPr lang="ko-KR" sz="150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4F46DD-35B3-7F37-9BE7-5A17726864C8}"/>
              </a:ext>
            </a:extLst>
          </p:cNvPr>
          <p:cNvSpPr/>
          <p:nvPr/>
        </p:nvSpPr>
        <p:spPr>
          <a:xfrm>
            <a:off x="13984457" y="1517923"/>
            <a:ext cx="3452507" cy="485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맑은 고딕"/>
                <a:cs typeface="Calibri"/>
              </a:rPr>
              <a:t>내용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C9142-5361-D28B-DDBA-C14A5B47B267}"/>
              </a:ext>
            </a:extLst>
          </p:cNvPr>
          <p:cNvSpPr/>
          <p:nvPr/>
        </p:nvSpPr>
        <p:spPr>
          <a:xfrm>
            <a:off x="10964283" y="6674200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77E2E24-2595-E51D-0DEE-6BB7A5A954E6}"/>
              </a:ext>
            </a:extLst>
          </p:cNvPr>
          <p:cNvSpPr/>
          <p:nvPr/>
        </p:nvSpPr>
        <p:spPr>
          <a:xfrm>
            <a:off x="10964282" y="8191954"/>
            <a:ext cx="323617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3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023E4E-87B2-DF87-AAF7-AA47729CD07D}"/>
              </a:ext>
            </a:extLst>
          </p:cNvPr>
          <p:cNvSpPr/>
          <p:nvPr/>
        </p:nvSpPr>
        <p:spPr>
          <a:xfrm>
            <a:off x="10973651" y="5568675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1</a:t>
            </a:r>
            <a:endParaRPr lang="ko-KR" altLang="en-US" sz="1400">
              <a:ea typeface="맑은 고딕"/>
              <a:cs typeface="Calibri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D272CB0-034A-5EDE-E9E7-032826C81CB0}"/>
              </a:ext>
            </a:extLst>
          </p:cNvPr>
          <p:cNvSpPr/>
          <p:nvPr/>
        </p:nvSpPr>
        <p:spPr>
          <a:xfrm>
            <a:off x="1173832" y="5652994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4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1451F3-3E29-7FD0-61F1-A2EE4B73FD9A}"/>
              </a:ext>
            </a:extLst>
          </p:cNvPr>
          <p:cNvSpPr/>
          <p:nvPr/>
        </p:nvSpPr>
        <p:spPr>
          <a:xfrm>
            <a:off x="4902635" y="2252101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6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06C949-9EAE-73E7-F8FA-6CD166916715}"/>
              </a:ext>
            </a:extLst>
          </p:cNvPr>
          <p:cNvSpPr/>
          <p:nvPr/>
        </p:nvSpPr>
        <p:spPr>
          <a:xfrm>
            <a:off x="5061905" y="6749151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9AB70C-95B2-F968-A588-1EFA87D55F27}"/>
              </a:ext>
            </a:extLst>
          </p:cNvPr>
          <p:cNvSpPr txBox="1"/>
          <p:nvPr/>
        </p:nvSpPr>
        <p:spPr>
          <a:xfrm>
            <a:off x="13986948" y="2004185"/>
            <a:ext cx="3448485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  <a:cs typeface="Calibri"/>
              </a:rPr>
              <a:t>데이터를 거래 할 수 있는 플랫폼으로, 사용자는 </a:t>
            </a:r>
            <a:r>
              <a:rPr lang="ko-KR" altLang="en-US" sz="1500" dirty="0" err="1">
                <a:ea typeface="맑은 고딕"/>
                <a:cs typeface="Calibri"/>
              </a:rPr>
              <a:t>챗봇을</a:t>
            </a:r>
            <a:r>
              <a:rPr lang="ko-KR" altLang="en-US" sz="1500" dirty="0">
                <a:ea typeface="맑은 고딕"/>
                <a:cs typeface="Calibri"/>
              </a:rPr>
              <a:t> 통해 카테고리 기반 검색과 요청/판매 리스트 기능을 활용해 효율적으로 데이터를 탐색하고 거래를 진행할 수 있다.</a:t>
            </a:r>
          </a:p>
          <a:p>
            <a:endParaRPr lang="ko-KR" altLang="en-US" sz="1500" dirty="0">
              <a:ea typeface="맑은 고딕"/>
              <a:cs typeface="Calibri"/>
            </a:endParaRPr>
          </a:p>
          <a:p>
            <a:pPr marL="342900" indent="-342900">
              <a:buAutoNum type="arabicPeriod"/>
            </a:pPr>
            <a:r>
              <a:rPr lang="ko-KR" altLang="en-US" sz="1500" err="1">
                <a:ea typeface="맑은 고딕"/>
                <a:cs typeface="Calibri"/>
              </a:rPr>
              <a:t>챗봇</a:t>
            </a:r>
            <a:r>
              <a:rPr lang="ko-KR" altLang="en-US" sz="1500" dirty="0">
                <a:ea typeface="맑은 고딕"/>
                <a:cs typeface="Calibri"/>
              </a:rPr>
              <a:t>: </a:t>
            </a:r>
            <a:r>
              <a:rPr lang="ko-KR" sz="1500" dirty="0">
                <a:ea typeface="+mn-lt"/>
                <a:cs typeface="+mn-lt"/>
              </a:rPr>
              <a:t>사용자가 </a:t>
            </a:r>
            <a:r>
              <a:rPr lang="ko-KR" altLang="en-US" sz="1500" dirty="0">
                <a:ea typeface="+mn-lt"/>
                <a:cs typeface="+mn-lt"/>
              </a:rPr>
              <a:t>데이터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검색을 위해 </a:t>
            </a:r>
            <a:r>
              <a:rPr lang="ko-KR" altLang="en-US" sz="1500" dirty="0" err="1">
                <a:ea typeface="+mn-lt"/>
                <a:cs typeface="+mn-lt"/>
              </a:rPr>
              <a:t>챗봇을</a:t>
            </a:r>
            <a:r>
              <a:rPr lang="ko-KR" sz="1500" dirty="0">
                <a:ea typeface="+mn-lt"/>
                <a:cs typeface="+mn-lt"/>
              </a:rPr>
              <a:t> 호출하는 </a:t>
            </a:r>
            <a:r>
              <a:rPr lang="ko-KR" altLang="en-US" sz="1500" dirty="0">
                <a:ea typeface="+mn-lt"/>
                <a:cs typeface="+mn-lt"/>
              </a:rPr>
              <a:t>기능</a:t>
            </a:r>
            <a:r>
              <a:rPr lang="ko-KR" sz="1500" dirty="0">
                <a:ea typeface="+mn-lt"/>
                <a:cs typeface="+mn-lt"/>
              </a:rPr>
              <a:t>. 클릭 시 </a:t>
            </a:r>
            <a:r>
              <a:rPr lang="ko-KR" sz="1500" dirty="0" err="1">
                <a:ea typeface="+mn-lt"/>
                <a:cs typeface="+mn-lt"/>
              </a:rPr>
              <a:t>챗봇</a:t>
            </a:r>
            <a:r>
              <a:rPr lang="ko-KR" sz="1500" dirty="0">
                <a:ea typeface="+mn-lt"/>
                <a:cs typeface="+mn-lt"/>
              </a:rPr>
              <a:t> 페이지로 이동.</a:t>
            </a:r>
            <a:endParaRPr lang="ko-KR" altLang="en-US" sz="1500" dirty="0"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endParaRPr lang="ko-KR" sz="1500" dirty="0"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ea typeface="맑은 고딕"/>
                <a:cs typeface="+mn-lt"/>
              </a:rPr>
              <a:t>로그인</a:t>
            </a:r>
            <a:r>
              <a:rPr lang="ko-KR" altLang="en-US" sz="1500" dirty="0">
                <a:ea typeface="맑은 고딕"/>
                <a:cs typeface="Calibri"/>
              </a:rPr>
              <a:t>:</a:t>
            </a:r>
            <a:r>
              <a:rPr lang="ko-KR" altLang="en-US" sz="1500" dirty="0">
                <a:ea typeface="맑은 고딕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데이터 거래 및 검색 서비스를 이용하기 위해 로그인해야 하는 영역입니다. </a:t>
            </a:r>
            <a:endParaRPr lang="ko-KR" altLang="en-US" sz="1500" dirty="0">
              <a:ea typeface="맑은 고딕"/>
              <a:cs typeface="Calibri"/>
            </a:endParaRPr>
          </a:p>
          <a:p>
            <a:pPr marL="342900" indent="-342900">
              <a:buAutoNum type="arabicPeriod"/>
            </a:pPr>
            <a:endParaRPr lang="ko-KR" altLang="en-US" sz="1500" dirty="0">
              <a:ea typeface="맑은 고딕"/>
              <a:cs typeface="Calibri"/>
            </a:endParaRPr>
          </a:p>
          <a:p>
            <a:pPr marL="342900" indent="-342900">
              <a:buAutoNum type="arabicPeriod"/>
            </a:pPr>
            <a:r>
              <a:rPr lang="ko-KR" sz="1500" dirty="0">
                <a:ea typeface="맑은 고딕"/>
                <a:cs typeface="Calibri"/>
              </a:rPr>
              <a:t>데이터 </a:t>
            </a:r>
            <a:r>
              <a:rPr lang="ko-KR" altLang="en-US" sz="1500" dirty="0">
                <a:ea typeface="맑은 고딕"/>
                <a:cs typeface="Calibri"/>
              </a:rPr>
              <a:t>등록</a:t>
            </a:r>
            <a:r>
              <a:rPr lang="en-US" altLang="ko-KR" sz="1500" dirty="0">
                <a:ea typeface="맑은 고딕"/>
                <a:cs typeface="Calibri"/>
              </a:rPr>
              <a:t>:</a:t>
            </a:r>
            <a:r>
              <a:rPr lang="ko-KR" altLang="en-US" sz="1500" dirty="0">
                <a:ea typeface="맑은 고딕"/>
                <a:cs typeface="Calibri"/>
              </a:rPr>
              <a:t> </a:t>
            </a:r>
            <a:r>
              <a:rPr lang="ko-KR" sz="1500" dirty="0">
                <a:ea typeface="+mn-lt"/>
                <a:cs typeface="+mn-lt"/>
              </a:rPr>
              <a:t>클릭 시 데이터 등록 페이지로 이동하여 데이터를 업로드하고 거래 정보를 </a:t>
            </a:r>
            <a:r>
              <a:rPr lang="ko-KR" altLang="en-US" sz="1500" dirty="0">
                <a:ea typeface="+mn-lt"/>
                <a:cs typeface="+mn-lt"/>
              </a:rPr>
              <a:t>입력</a:t>
            </a:r>
            <a:r>
              <a:rPr lang="ko-KR" sz="1500" dirty="0">
                <a:ea typeface="+mn-lt"/>
                <a:cs typeface="+mn-lt"/>
              </a:rPr>
              <a:t>.</a:t>
            </a:r>
            <a:endParaRPr lang="ko-KR" altLang="en-US" sz="1500" dirty="0"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endParaRPr lang="ko-KR" sz="1500" dirty="0">
              <a:ea typeface="맑은 고딕"/>
              <a:cs typeface="Calibri"/>
            </a:endParaRPr>
          </a:p>
          <a:p>
            <a:pPr marL="342900" indent="-342900">
              <a:buAutoNum type="arabicPeriod"/>
            </a:pPr>
            <a:r>
              <a:rPr lang="ko-KR" altLang="en-US" sz="1500" dirty="0" err="1">
                <a:ea typeface="맑은 고딕"/>
                <a:cs typeface="Calibri"/>
              </a:rPr>
              <a:t>서치</a:t>
            </a:r>
            <a:r>
              <a:rPr lang="ko-KR" altLang="en-US" sz="1500" dirty="0">
                <a:ea typeface="맑은 고딕"/>
                <a:cs typeface="Calibri"/>
              </a:rPr>
              <a:t> 바:</a:t>
            </a:r>
            <a:r>
              <a:rPr lang="ko-KR" altLang="en-US" sz="1500" dirty="0">
                <a:ea typeface="맑은 고딕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사용자가 원하는 데이터를 검색할 수 있는 </a:t>
            </a:r>
            <a:r>
              <a:rPr lang="ko-KR" sz="1500" dirty="0" err="1">
                <a:ea typeface="+mn-lt"/>
                <a:cs typeface="+mn-lt"/>
              </a:rPr>
              <a:t>서치</a:t>
            </a:r>
            <a:r>
              <a:rPr 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바</a:t>
            </a:r>
            <a:r>
              <a:rPr lang="ko-KR" sz="1500" dirty="0">
                <a:ea typeface="+mn-lt"/>
                <a:cs typeface="+mn-lt"/>
              </a:rPr>
              <a:t>. 키워드를 입력하여 데이터를 빠르게 탐색하고 검색 결과를 </a:t>
            </a:r>
            <a:r>
              <a:rPr lang="ko-KR" altLang="en-US" sz="1500" dirty="0">
                <a:ea typeface="+mn-lt"/>
                <a:cs typeface="+mn-lt"/>
              </a:rPr>
              <a:t>확인</a:t>
            </a:r>
            <a:r>
              <a:rPr lang="ko-KR" sz="1500" dirty="0">
                <a:ea typeface="+mn-lt"/>
                <a:cs typeface="+mn-lt"/>
              </a:rPr>
              <a:t>.</a:t>
            </a:r>
            <a:endParaRPr lang="ko-KR" altLang="en-US" sz="1500" dirty="0"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500" dirty="0">
                <a:ea typeface="+mn-lt"/>
                <a:cs typeface="+mn-lt"/>
              </a:rPr>
              <a:t>데이터 카테고리:</a:t>
            </a:r>
            <a:r>
              <a:rPr lang="ko-KR" altLang="en-US" sz="1500" dirty="0">
                <a:ea typeface="+mn-lt"/>
                <a:cs typeface="+mn-lt"/>
              </a:rPr>
              <a:t> 데이터를 카테고리로</a:t>
            </a:r>
            <a:r>
              <a:rPr lang="ko-KR" sz="1500" dirty="0">
                <a:ea typeface="+mn-lt"/>
                <a:cs typeface="+mn-lt"/>
              </a:rPr>
              <a:t> 분류하여 </a:t>
            </a:r>
            <a:r>
              <a:rPr lang="ko-KR" altLang="en-US" sz="1500" dirty="0">
                <a:ea typeface="+mn-lt"/>
                <a:cs typeface="+mn-lt"/>
              </a:rPr>
              <a:t>제공</a:t>
            </a:r>
            <a:r>
              <a:rPr lang="ko-KR" sz="1500" dirty="0">
                <a:ea typeface="+mn-lt"/>
                <a:cs typeface="+mn-lt"/>
              </a:rPr>
              <a:t>.</a:t>
            </a: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ea typeface="+mn-lt"/>
                <a:cs typeface="+mn-lt"/>
              </a:rPr>
              <a:t>데이터 구매, 판매: 데이터를</a:t>
            </a:r>
            <a:r>
              <a:rPr lang="ko-KR" sz="1500" dirty="0">
                <a:ea typeface="+mn-lt"/>
                <a:cs typeface="+mn-lt"/>
              </a:rPr>
              <a:t> 구매, 판매 중인 리스트 페이지로 </a:t>
            </a:r>
            <a:r>
              <a:rPr lang="ko-KR" altLang="en-US" sz="1500" dirty="0">
                <a:ea typeface="+mn-lt"/>
                <a:cs typeface="+mn-lt"/>
              </a:rPr>
              <a:t>이동</a:t>
            </a:r>
            <a:r>
              <a:rPr lang="ko-KR" sz="1500" dirty="0">
                <a:ea typeface="+mn-lt"/>
                <a:cs typeface="+mn-lt"/>
              </a:rPr>
              <a:t>.</a:t>
            </a: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ea typeface="+mn-lt"/>
                <a:cs typeface="+mn-lt"/>
              </a:rPr>
              <a:t>이벤트, 챌린지: </a:t>
            </a:r>
            <a:r>
              <a:rPr lang="ko-KR" sz="1500" dirty="0">
                <a:ea typeface="+mn-lt"/>
                <a:cs typeface="+mn-lt"/>
              </a:rPr>
              <a:t>진행 중인 이벤트, 또는 데이터 관련 챌린지를 띄워주는 </a:t>
            </a:r>
            <a:r>
              <a:rPr lang="ko-KR" altLang="en-US" sz="1500" dirty="0">
                <a:ea typeface="+mn-lt"/>
                <a:cs typeface="+mn-lt"/>
              </a:rPr>
              <a:t>영역</a:t>
            </a:r>
            <a:r>
              <a:rPr lang="ko-KR" sz="1500" dirty="0">
                <a:ea typeface="+mn-lt"/>
                <a:cs typeface="+mn-lt"/>
              </a:rPr>
              <a:t>. 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B0F091-F940-A31D-87F6-FE39B210C61C}"/>
              </a:ext>
            </a:extLst>
          </p:cNvPr>
          <p:cNvSpPr/>
          <p:nvPr/>
        </p:nvSpPr>
        <p:spPr>
          <a:xfrm>
            <a:off x="1876495" y="3348256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78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28EEC-B1C0-80A8-A43E-068443C39417}"/>
              </a:ext>
            </a:extLst>
          </p:cNvPr>
          <p:cNvSpPr txBox="1"/>
          <p:nvPr/>
        </p:nvSpPr>
        <p:spPr>
          <a:xfrm>
            <a:off x="713225" y="1631033"/>
            <a:ext cx="2483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ea typeface="맑은 고딕"/>
                <a:cs typeface="Calibri"/>
              </a:rPr>
              <a:t>홈페이지</a:t>
            </a:r>
            <a:endParaRPr lang="ko-KR" altLang="en-US" b="1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80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2A47BC-1689-120A-E787-E2925CB67FD9}"/>
              </a:ext>
            </a:extLst>
          </p:cNvPr>
          <p:cNvSpPr/>
          <p:nvPr/>
        </p:nvSpPr>
        <p:spPr>
          <a:xfrm>
            <a:off x="708796" y="1527292"/>
            <a:ext cx="16728170" cy="8084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스크린샷, 디스플레이, 도표이(가) 표시된 사진&#10;&#10;자동 생성된 설명">
            <a:extLst>
              <a:ext uri="{FF2B5EF4-FFF2-40B4-BE49-F238E27FC236}">
                <a16:creationId xmlns:a16="http://schemas.microsoft.com/office/drawing/2014/main" id="{AF438D9B-3B77-C5E2-A3C3-4B0B88AE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0" y="2018207"/>
            <a:ext cx="13009120" cy="75997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C83D8CE-223C-B575-7E8C-8D443978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13A14486-B6C4-67C8-B4AD-ED63E412D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C5AF81BF-2928-C8D2-6564-34BF05E121B2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4000" b="1" spc="-100" dirty="0">
                <a:solidFill>
                  <a:srgbClr val="000000"/>
                </a:solidFill>
                <a:latin typeface="esamanru OTF Bold"/>
                <a:ea typeface="esamanru OTF Bold"/>
              </a:rPr>
              <a:t>스토리 보드</a:t>
            </a:r>
            <a:r>
              <a:rPr lang="ko-KR" altLang="en-US" sz="3000" b="1" spc="-100" dirty="0">
                <a:solidFill>
                  <a:srgbClr val="000000"/>
                </a:solidFill>
                <a:latin typeface="esamanru OTF Bold"/>
                <a:ea typeface="esamanru OTF Bold"/>
              </a:rPr>
              <a:t>(데이터 검색 - </a:t>
            </a:r>
            <a:r>
              <a:rPr lang="ko-KR" altLang="en-US" sz="3000" b="1" spc="-100" dirty="0" err="1">
                <a:solidFill>
                  <a:srgbClr val="000000"/>
                </a:solidFill>
                <a:latin typeface="esamanru OTF Bold"/>
                <a:ea typeface="esamanru OTF Bold"/>
              </a:rPr>
              <a:t>챗봇</a:t>
            </a:r>
            <a:r>
              <a:rPr lang="ko-KR" altLang="en-US" sz="3000" b="1" spc="-100" dirty="0">
                <a:solidFill>
                  <a:srgbClr val="000000"/>
                </a:solidFill>
                <a:latin typeface="esamanru OTF Bold"/>
                <a:ea typeface="esamanru OTF Bold"/>
              </a:rPr>
              <a:t>)</a:t>
            </a:r>
            <a:endParaRPr lang="ko-KR" altLang="en-US" sz="3000" b="1" i="0" u="none" strike="noStrike" spc="-100" dirty="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C304FC-FA52-E7A9-6F6C-C9CA56880BBA}"/>
              </a:ext>
            </a:extLst>
          </p:cNvPr>
          <p:cNvSpPr/>
          <p:nvPr/>
        </p:nvSpPr>
        <p:spPr>
          <a:xfrm>
            <a:off x="13984458" y="1527292"/>
            <a:ext cx="3452507" cy="8084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sz="1500" dirty="0">
              <a:solidFill>
                <a:schemeClr val="tx1"/>
              </a:solidFill>
              <a:ea typeface="맑은 고딕"/>
              <a:cs typeface="Calibri"/>
            </a:endParaRPr>
          </a:p>
          <a:p>
            <a:endParaRPr lang="ko-KR" sz="1500">
              <a:solidFill>
                <a:schemeClr val="tx1"/>
              </a:solidFill>
              <a:ea typeface="맑은 고딕"/>
              <a:cs typeface="Calibri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4F46DD-35B3-7F37-9BE7-5A17726864C8}"/>
              </a:ext>
            </a:extLst>
          </p:cNvPr>
          <p:cNvSpPr/>
          <p:nvPr/>
        </p:nvSpPr>
        <p:spPr>
          <a:xfrm>
            <a:off x="13984457" y="1517923"/>
            <a:ext cx="3452507" cy="4859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a typeface="맑은 고딕"/>
                <a:cs typeface="Calibri"/>
              </a:rPr>
              <a:t>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CFD69-FCA0-7FB9-60E5-290C4E126D43}"/>
              </a:ext>
            </a:extLst>
          </p:cNvPr>
          <p:cNvSpPr txBox="1"/>
          <p:nvPr/>
        </p:nvSpPr>
        <p:spPr>
          <a:xfrm>
            <a:off x="713225" y="1631033"/>
            <a:ext cx="24834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 err="1">
                <a:ea typeface="맑은 고딕"/>
                <a:cs typeface="Calibri"/>
              </a:rPr>
              <a:t>챗봇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2C9142-5361-D28B-DDBA-C14A5B47B267}"/>
              </a:ext>
            </a:extLst>
          </p:cNvPr>
          <p:cNvSpPr/>
          <p:nvPr/>
        </p:nvSpPr>
        <p:spPr>
          <a:xfrm>
            <a:off x="11976119" y="8435544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2</a:t>
            </a:r>
            <a:endParaRPr lang="ko-KR" altLang="en-US" sz="14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77E2E24-2595-E51D-0DEE-6BB7A5A954E6}"/>
              </a:ext>
            </a:extLst>
          </p:cNvPr>
          <p:cNvSpPr/>
          <p:nvPr/>
        </p:nvSpPr>
        <p:spPr>
          <a:xfrm>
            <a:off x="13278389" y="8613553"/>
            <a:ext cx="323617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3</a:t>
            </a:r>
            <a:endParaRPr lang="ko-KR" altLang="en-US" sz="1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023E4E-87B2-DF87-AAF7-AA47729CD07D}"/>
              </a:ext>
            </a:extLst>
          </p:cNvPr>
          <p:cNvSpPr/>
          <p:nvPr/>
        </p:nvSpPr>
        <p:spPr>
          <a:xfrm>
            <a:off x="3356774" y="8510495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1</a:t>
            </a:r>
            <a:endParaRPr lang="ko-KR" altLang="en-US" sz="1400">
              <a:ea typeface="맑은 고딕"/>
              <a:cs typeface="Calibri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D272CB0-034A-5EDE-E9E7-032826C81CB0}"/>
              </a:ext>
            </a:extLst>
          </p:cNvPr>
          <p:cNvSpPr/>
          <p:nvPr/>
        </p:nvSpPr>
        <p:spPr>
          <a:xfrm>
            <a:off x="1473635" y="8829035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4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1451F3-3E29-7FD0-61F1-A2EE4B73FD9A}"/>
              </a:ext>
            </a:extLst>
          </p:cNvPr>
          <p:cNvSpPr/>
          <p:nvPr/>
        </p:nvSpPr>
        <p:spPr>
          <a:xfrm>
            <a:off x="4256184" y="4566208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6</a:t>
            </a:r>
            <a:endParaRPr lang="ko-KR" altLang="en-US" sz="14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A06C949-9EAE-73E7-F8FA-6CD166916715}"/>
              </a:ext>
            </a:extLst>
          </p:cNvPr>
          <p:cNvSpPr/>
          <p:nvPr/>
        </p:nvSpPr>
        <p:spPr>
          <a:xfrm>
            <a:off x="1792176" y="2017881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5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9AB70C-95B2-F968-A588-1EFA87D55F27}"/>
              </a:ext>
            </a:extLst>
          </p:cNvPr>
          <p:cNvSpPr txBox="1"/>
          <p:nvPr/>
        </p:nvSpPr>
        <p:spPr>
          <a:xfrm>
            <a:off x="13986948" y="2004185"/>
            <a:ext cx="3448485" cy="79406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dirty="0">
                <a:ea typeface="맑은 고딕"/>
                <a:cs typeface="Calibri"/>
              </a:rPr>
              <a:t>데이터를 거래 할 수 있는 플랫폼으로, 사용자는 </a:t>
            </a:r>
            <a:r>
              <a:rPr lang="ko-KR" altLang="en-US" sz="1500" dirty="0" err="1">
                <a:ea typeface="맑은 고딕"/>
                <a:cs typeface="Calibri"/>
              </a:rPr>
              <a:t>챗봇을</a:t>
            </a:r>
            <a:r>
              <a:rPr lang="ko-KR" altLang="en-US" sz="1500" dirty="0">
                <a:ea typeface="맑은 고딕"/>
                <a:cs typeface="Calibri"/>
              </a:rPr>
              <a:t> 통해 카테고리 기반 검색과 요청/판매 리스트 기능을 활용해 효율적으로 데이터를 탐색하고 거래를 진행할 수 있다.</a:t>
            </a:r>
          </a:p>
          <a:p>
            <a:endParaRPr lang="ko-KR" altLang="en-US" sz="1500" dirty="0">
              <a:ea typeface="맑은 고딕"/>
              <a:cs typeface="Calibri"/>
            </a:endParaRPr>
          </a:p>
          <a:p>
            <a:pPr marL="342900" indent="-342900">
              <a:buAutoNum type="arabicPeriod"/>
            </a:pPr>
            <a:r>
              <a:rPr lang="ko-KR" sz="1500" b="1" dirty="0">
                <a:ea typeface="+mn-lt"/>
                <a:cs typeface="+mn-lt"/>
              </a:rPr>
              <a:t>사용자 입력란</a:t>
            </a:r>
            <a:r>
              <a:rPr lang="ko-KR" sz="1500" dirty="0">
                <a:ea typeface="+mn-lt"/>
                <a:cs typeface="+mn-lt"/>
              </a:rPr>
              <a:t>:</a:t>
            </a:r>
            <a:r>
              <a:rPr lang="ko-KR" altLang="en-US" sz="1500" dirty="0">
                <a:ea typeface="+mn-lt"/>
                <a:cs typeface="+mn-lt"/>
              </a:rPr>
              <a:t> </a:t>
            </a:r>
            <a:r>
              <a:rPr lang="ko-KR" sz="1500" dirty="0">
                <a:ea typeface="+mn-lt"/>
                <a:cs typeface="+mn-lt"/>
              </a:rPr>
              <a:t>데이터 요청을 입력하는 공간이다. </a:t>
            </a:r>
            <a:r>
              <a:rPr lang="ko-KR" altLang="en-US" sz="1500" dirty="0">
                <a:ea typeface="+mn-lt"/>
                <a:cs typeface="+mn-lt"/>
              </a:rPr>
              <a:t>입력된 텍스트는 검색 프로세스의 시작점으로 활용</a:t>
            </a:r>
            <a:r>
              <a:rPr lang="en-US" altLang="ko-KR" sz="1500" dirty="0">
                <a:ea typeface="+mn-lt"/>
                <a:cs typeface="+mn-lt"/>
              </a:rPr>
              <a:t>.</a:t>
            </a: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sz="1500" dirty="0"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ea typeface="+mn-lt"/>
                <a:cs typeface="+mn-lt"/>
              </a:rPr>
              <a:t>파일 첨부 기능</a:t>
            </a:r>
            <a:r>
              <a:rPr lang="ko-KR" sz="1500" dirty="0">
                <a:ea typeface="+mn-lt"/>
                <a:cs typeface="+mn-lt"/>
              </a:rPr>
              <a:t>: 관련 파일을 첨부할 수 있는 </a:t>
            </a:r>
            <a:r>
              <a:rPr lang="ko-KR" altLang="en-US" sz="1500" dirty="0">
                <a:ea typeface="+mn-lt"/>
                <a:cs typeface="+mn-lt"/>
              </a:rPr>
              <a:t>영역</a:t>
            </a:r>
            <a:r>
              <a:rPr lang="ko-KR" sz="1500" dirty="0">
                <a:ea typeface="+mn-lt"/>
                <a:cs typeface="+mn-lt"/>
              </a:rPr>
              <a:t>.</a:t>
            </a: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ea typeface="+mn-lt"/>
                <a:cs typeface="+mn-lt"/>
              </a:rPr>
              <a:t>필터 및 구체적 데이터 입력란</a:t>
            </a:r>
            <a:r>
              <a:rPr lang="en-US" altLang="ko-KR" sz="1500" dirty="0">
                <a:ea typeface="+mn-lt"/>
                <a:cs typeface="+mn-lt"/>
              </a:rPr>
              <a:t>:</a:t>
            </a:r>
            <a:r>
              <a:rPr lang="ko-KR" sz="1500" dirty="0">
                <a:ea typeface="+mn-lt"/>
                <a:cs typeface="+mn-lt"/>
              </a:rPr>
              <a:t> 데이터를 세부적으로 필터링하거나 구체적인 조건을 입력하는 </a:t>
            </a:r>
            <a:r>
              <a:rPr lang="ko-KR" altLang="en-US" sz="1500" dirty="0">
                <a:ea typeface="+mn-lt"/>
                <a:cs typeface="+mn-lt"/>
              </a:rPr>
              <a:t>공간</a:t>
            </a:r>
            <a:r>
              <a:rPr lang="en-US" altLang="ko-KR" sz="1500" dirty="0">
                <a:ea typeface="+mn-lt"/>
                <a:cs typeface="+mn-lt"/>
              </a:rPr>
              <a:t>.  </a:t>
            </a:r>
            <a:r>
              <a:rPr lang="ko-KR" sz="1500" dirty="0">
                <a:ea typeface="+mn-lt"/>
                <a:cs typeface="+mn-lt"/>
              </a:rPr>
              <a:t>더욱 정확한 검색 결과를 </a:t>
            </a:r>
            <a:r>
              <a:rPr lang="ko-KR" altLang="en-US" sz="1500">
                <a:ea typeface="+mn-lt"/>
                <a:cs typeface="+mn-lt"/>
              </a:rPr>
              <a:t>제공</a:t>
            </a:r>
            <a:r>
              <a:rPr lang="ko-KR" sz="1500">
                <a:ea typeface="+mn-lt"/>
                <a:cs typeface="+mn-lt"/>
              </a:rPr>
              <a:t>.</a:t>
            </a:r>
            <a:endParaRPr lang="ko-KR" altLang="en-US" sz="15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500" b="1" dirty="0">
                <a:ea typeface="+mn-lt"/>
                <a:cs typeface="+mn-lt"/>
              </a:rPr>
              <a:t>유저 정보 및 설정</a:t>
            </a:r>
            <a:r>
              <a:rPr lang="ko-KR" sz="1500" dirty="0">
                <a:ea typeface="+mn-lt"/>
                <a:cs typeface="+mn-lt"/>
              </a:rPr>
              <a:t>: 현재 사용자를 나타내며, 설정(테마, 언어, 알림 등)을 변경할 수 있는 </a:t>
            </a:r>
            <a:r>
              <a:rPr lang="ko-KR" altLang="en-US" sz="1500" dirty="0">
                <a:ea typeface="+mn-lt"/>
                <a:cs typeface="+mn-lt"/>
              </a:rPr>
              <a:t>영역</a:t>
            </a:r>
            <a:r>
              <a:rPr lang="ko-KR" sz="1500" dirty="0">
                <a:ea typeface="+mn-lt"/>
                <a:cs typeface="+mn-lt"/>
              </a:rPr>
              <a:t>.</a:t>
            </a: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ea typeface="+mn-lt"/>
                <a:cs typeface="+mn-lt"/>
              </a:rPr>
              <a:t>새</a:t>
            </a:r>
            <a:r>
              <a:rPr lang="en-US" altLang="ko-KR" sz="1500" b="1" dirty="0">
                <a:ea typeface="+mn-lt"/>
                <a:cs typeface="+mn-lt"/>
              </a:rPr>
              <a:t> </a:t>
            </a:r>
            <a:r>
              <a:rPr lang="ko-KR" altLang="en-US" sz="1500" b="1" dirty="0" err="1">
                <a:ea typeface="+mn-lt"/>
                <a:cs typeface="+mn-lt"/>
              </a:rPr>
              <a:t>챗봇</a:t>
            </a:r>
            <a:r>
              <a:rPr lang="en-US" altLang="ko-KR" sz="1500" b="1" dirty="0">
                <a:ea typeface="+mn-lt"/>
                <a:cs typeface="+mn-lt"/>
              </a:rPr>
              <a:t> </a:t>
            </a:r>
            <a:r>
              <a:rPr lang="ko-KR" altLang="en-US" sz="1500" b="1" dirty="0">
                <a:ea typeface="+mn-lt"/>
                <a:cs typeface="+mn-lt"/>
              </a:rPr>
              <a:t>세션</a:t>
            </a:r>
            <a:r>
              <a:rPr lang="en-US" altLang="ko-KR" sz="1500" b="1" dirty="0">
                <a:ea typeface="+mn-lt"/>
                <a:cs typeface="+mn-lt"/>
              </a:rPr>
              <a:t> </a:t>
            </a:r>
            <a:r>
              <a:rPr lang="ko-KR" altLang="en-US" sz="1500" b="1" dirty="0">
                <a:ea typeface="+mn-lt"/>
                <a:cs typeface="+mn-lt"/>
              </a:rPr>
              <a:t>열기</a:t>
            </a:r>
            <a:r>
              <a:rPr lang="en-US" altLang="ko-KR" sz="1500" dirty="0">
                <a:ea typeface="+mn-lt"/>
                <a:cs typeface="+mn-lt"/>
              </a:rPr>
              <a:t>: </a:t>
            </a:r>
            <a:r>
              <a:rPr lang="ko-KR" altLang="en-US" sz="1500" dirty="0">
                <a:ea typeface="+mn-lt"/>
                <a:cs typeface="+mn-lt"/>
              </a:rPr>
              <a:t>새로운</a:t>
            </a:r>
            <a:r>
              <a:rPr lang="en-US" alt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대화</a:t>
            </a:r>
            <a:r>
              <a:rPr lang="en-US" alt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공간을</a:t>
            </a:r>
            <a:r>
              <a:rPr lang="en-US" altLang="ko-KR" sz="1500" dirty="0">
                <a:ea typeface="+mn-lt"/>
                <a:cs typeface="+mn-lt"/>
              </a:rPr>
              <a:t> </a:t>
            </a:r>
            <a:r>
              <a:rPr lang="ko-KR" altLang="en-US" sz="1500" dirty="0">
                <a:ea typeface="+mn-lt"/>
                <a:cs typeface="+mn-lt"/>
              </a:rPr>
              <a:t>생성</a:t>
            </a:r>
            <a:r>
              <a:rPr lang="en-US" sz="1500" dirty="0">
                <a:ea typeface="+mn-lt"/>
                <a:cs typeface="+mn-lt"/>
              </a:rPr>
              <a:t>.</a:t>
            </a: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alt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500" b="1" dirty="0">
                <a:ea typeface="+mn-lt"/>
                <a:cs typeface="+mn-lt"/>
              </a:rPr>
              <a:t>추천 </a:t>
            </a:r>
            <a:r>
              <a:rPr lang="ko-KR" sz="1500" b="1" dirty="0">
                <a:ea typeface="+mn-lt"/>
                <a:cs typeface="+mn-lt"/>
              </a:rPr>
              <a:t>데이터 응답</a:t>
            </a:r>
            <a:r>
              <a:rPr lang="ko-KR" sz="1500" dirty="0">
                <a:ea typeface="+mn-lt"/>
                <a:cs typeface="+mn-lt"/>
              </a:rPr>
              <a:t>: </a:t>
            </a:r>
            <a:r>
              <a:rPr lang="ko-KR" altLang="en-US" sz="1500" dirty="0">
                <a:ea typeface="+mn-lt"/>
                <a:cs typeface="+mn-lt"/>
              </a:rPr>
              <a:t>사용 예시와 가이드를 표시</a:t>
            </a:r>
            <a:r>
              <a:rPr lang="ko-KR" sz="1500" dirty="0">
                <a:ea typeface="+mn-lt"/>
                <a:cs typeface="+mn-lt"/>
              </a:rPr>
              <a:t>.</a:t>
            </a:r>
          </a:p>
          <a:p>
            <a:pPr marL="342900" indent="-342900">
              <a:buAutoNum type="arabicPeriod"/>
            </a:pPr>
            <a:endParaRPr lang="ko-KR" sz="15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sz="1500" b="1" dirty="0">
                <a:ea typeface="+mn-lt"/>
                <a:cs typeface="+mn-lt"/>
              </a:rPr>
              <a:t>대화 기록 저장</a:t>
            </a:r>
            <a:r>
              <a:rPr lang="ko-KR" sz="1500" dirty="0">
                <a:ea typeface="+mn-lt"/>
                <a:cs typeface="+mn-lt"/>
              </a:rPr>
              <a:t>: 데이터를 검색하기 위해 사용했던 기록을 저장하고 관리하는 영역이다. 클릭 시 이전 </a:t>
            </a:r>
            <a:r>
              <a:rPr lang="ko-KR" sz="1500">
                <a:ea typeface="+mn-lt"/>
                <a:cs typeface="+mn-lt"/>
              </a:rPr>
              <a:t>검색을 재활용 가능</a:t>
            </a:r>
            <a:r>
              <a:rPr lang="en-US" altLang="ko-KR" sz="1500">
                <a:ea typeface="+mn-lt"/>
                <a:cs typeface="+mn-lt"/>
              </a:rPr>
              <a:t>.</a:t>
            </a:r>
            <a:endParaRPr lang="ko-KR" altLang="en-US" sz="1500" dirty="0">
              <a:ea typeface="+mn-lt"/>
              <a:cs typeface="+mn-lt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2B0F091-F940-A31D-87F6-FE39B210C61C}"/>
              </a:ext>
            </a:extLst>
          </p:cNvPr>
          <p:cNvSpPr/>
          <p:nvPr/>
        </p:nvSpPr>
        <p:spPr>
          <a:xfrm>
            <a:off x="1951445" y="5147076"/>
            <a:ext cx="314249" cy="316293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algn="ctr"/>
            <a:r>
              <a:rPr lang="ko-KR" altLang="en-US" sz="1400" dirty="0">
                <a:ea typeface="맑은 고딕"/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55240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F508E-D3EF-EFA0-1A3A-0929F7CEB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3D3311-DFF4-F077-8459-B206D4029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4B6243F5-7E67-43F1-ECA6-6DB5466D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pic>
        <p:nvPicPr>
          <p:cNvPr id="5" name="그림 4" descr="스크린샷, 사각형, 직사각형, 대칭이(가) 표시된 사진&#10;&#10;자동 생성된 설명">
            <a:extLst>
              <a:ext uri="{FF2B5EF4-FFF2-40B4-BE49-F238E27FC236}">
                <a16:creationId xmlns:a16="http://schemas.microsoft.com/office/drawing/2014/main" id="{E60EA092-C76E-BA0C-AAD0-3B079C95C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91" y="542483"/>
            <a:ext cx="13926935" cy="96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4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FE8FD-071D-E325-25F1-4651006AE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3F04C1-CAE5-47E4-C11D-BBC18FF1E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A80F5E9-B1A9-2E07-1DE6-8AB21291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6022B6B8-7524-7682-96F0-4FE2F27B6765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디커플링</a:t>
            </a:r>
            <a:r>
              <a:rPr lang="en-US" altLang="ko-KR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(Decoupling)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71725CEA-4462-67A2-6437-023937533CC0}"/>
              </a:ext>
            </a:extLst>
          </p:cNvPr>
          <p:cNvSpPr txBox="1"/>
          <p:nvPr/>
        </p:nvSpPr>
        <p:spPr>
          <a:xfrm>
            <a:off x="1305145" y="8996901"/>
            <a:ext cx="5715437" cy="5582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앱태크</a:t>
            </a:r>
            <a:r>
              <a:rPr lang="ko-KR" altLang="en-US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앱 연령대 사용자 확인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pic>
        <p:nvPicPr>
          <p:cNvPr id="22" name="그림 21" descr="텍스트, 스크린샷, 번호, 다채로움이(가) 표시된 사진&#10;&#10;자동 생성된 설명">
            <a:extLst>
              <a:ext uri="{FF2B5EF4-FFF2-40B4-BE49-F238E27FC236}">
                <a16:creationId xmlns:a16="http://schemas.microsoft.com/office/drawing/2014/main" id="{430F11E8-BCFF-7F0D-5343-2BAEA0DFF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08" y="2625430"/>
            <a:ext cx="5517874" cy="4393672"/>
          </a:xfrm>
          <a:prstGeom prst="rect">
            <a:avLst/>
          </a:prstGeom>
        </p:spPr>
      </p:pic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C8FBC006-64C9-8240-5087-E9A4ACCA642C}"/>
              </a:ext>
            </a:extLst>
          </p:cNvPr>
          <p:cNvGraphicFramePr>
            <a:graphicFrameLocks noGrp="1"/>
          </p:cNvGraphicFramePr>
          <p:nvPr/>
        </p:nvGraphicFramePr>
        <p:xfrm>
          <a:off x="8352353" y="3145503"/>
          <a:ext cx="947459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099">
                  <a:extLst>
                    <a:ext uri="{9D8B030D-6E8A-4147-A177-3AD203B41FA5}">
                      <a16:colId xmlns:a16="http://schemas.microsoft.com/office/drawing/2014/main" val="1996543379"/>
                    </a:ext>
                  </a:extLst>
                </a:gridCol>
                <a:gridCol w="1579099">
                  <a:extLst>
                    <a:ext uri="{9D8B030D-6E8A-4147-A177-3AD203B41FA5}">
                      <a16:colId xmlns:a16="http://schemas.microsoft.com/office/drawing/2014/main" val="2686280345"/>
                    </a:ext>
                  </a:extLst>
                </a:gridCol>
                <a:gridCol w="1579099">
                  <a:extLst>
                    <a:ext uri="{9D8B030D-6E8A-4147-A177-3AD203B41FA5}">
                      <a16:colId xmlns:a16="http://schemas.microsoft.com/office/drawing/2014/main" val="4229849214"/>
                    </a:ext>
                  </a:extLst>
                </a:gridCol>
                <a:gridCol w="1579099">
                  <a:extLst>
                    <a:ext uri="{9D8B030D-6E8A-4147-A177-3AD203B41FA5}">
                      <a16:colId xmlns:a16="http://schemas.microsoft.com/office/drawing/2014/main" val="2046269004"/>
                    </a:ext>
                  </a:extLst>
                </a:gridCol>
                <a:gridCol w="1579099">
                  <a:extLst>
                    <a:ext uri="{9D8B030D-6E8A-4147-A177-3AD203B41FA5}">
                      <a16:colId xmlns:a16="http://schemas.microsoft.com/office/drawing/2014/main" val="1362578674"/>
                    </a:ext>
                  </a:extLst>
                </a:gridCol>
                <a:gridCol w="1579099">
                  <a:extLst>
                    <a:ext uri="{9D8B030D-6E8A-4147-A177-3AD203B41FA5}">
                      <a16:colId xmlns:a16="http://schemas.microsoft.com/office/drawing/2014/main" val="2350476728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주요 리워드 앱 사용자 데모 현황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연령층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발로소득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타임스프레드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캐시워크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워크온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캐시아워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7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r>
                        <a:rPr lang="ko-KR" altLang="en-US"/>
                        <a:t>대이하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5.8%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10.8%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3.2%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2.5%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3.0%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2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20</a:t>
                      </a:r>
                      <a:r>
                        <a:rPr lang="ko-KR" altLang="en-US">
                          <a:highlight>
                            <a:srgbClr val="FFFF00"/>
                          </a:highlight>
                        </a:rPr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highlight>
                            <a:srgbClr val="FFFF00"/>
                          </a:highlight>
                        </a:rPr>
                        <a:t>27.8%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21.6%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16.6%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15.1%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8.3%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716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30</a:t>
                      </a:r>
                      <a:r>
                        <a:rPr lang="ko-KR" altLang="en-US"/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22.3%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20.9%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22.0%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21.6%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17.5%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00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40</a:t>
                      </a:r>
                      <a:r>
                        <a:rPr lang="ko-KR" altLang="en-US"/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28.3%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33.2%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32.8%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34.1%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37.0%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55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50</a:t>
                      </a:r>
                      <a:r>
                        <a:rPr lang="ko-KR" altLang="en-US"/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13.3%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10.9%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20.4%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21.1%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29.4%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1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60</a:t>
                      </a:r>
                      <a:r>
                        <a:rPr lang="ko-KR" altLang="en-US"/>
                        <a:t>대 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5.1%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5.6%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4.8%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40800"/>
                  </a:ext>
                </a:extLst>
              </a:tr>
            </a:tbl>
          </a:graphicData>
        </a:graphic>
      </p:graphicFrame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C098D4FE-CF7D-730E-284E-B1FB8E3A3E3F}"/>
              </a:ext>
            </a:extLst>
          </p:cNvPr>
          <p:cNvSpPr/>
          <p:nvPr/>
        </p:nvSpPr>
        <p:spPr>
          <a:xfrm>
            <a:off x="7843404" y="8981379"/>
            <a:ext cx="1662546" cy="573809"/>
          </a:xfrm>
          <a:prstGeom prst="rightArrow">
            <a:avLst>
              <a:gd name="adj1" fmla="val 50000"/>
              <a:gd name="adj2" fmla="val 45392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27635D1B-E346-44B6-7F1A-9FA877DD2247}"/>
              </a:ext>
            </a:extLst>
          </p:cNvPr>
          <p:cNvSpPr txBox="1"/>
          <p:nvPr/>
        </p:nvSpPr>
        <p:spPr>
          <a:xfrm>
            <a:off x="10746921" y="8672142"/>
            <a:ext cx="5973536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20</a:t>
            </a:r>
            <a:r>
              <a:rPr lang="ko-KR" altLang="en-US" sz="32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대가 가장 높은 앱은 발로소득</a:t>
            </a:r>
            <a:endParaRPr lang="ko-KR" sz="32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999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2E9D-ED9E-AAEE-CC52-2B718302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3FCB1C-4E9E-6B08-420A-0E66ACB4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8B687E6-D865-B749-4C40-7E5DCE54E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BC7C3482-26A7-5328-159B-3733DA3BAD2C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디커플링</a:t>
            </a:r>
            <a:r>
              <a:rPr lang="en-US" altLang="ko-KR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(Decoupling)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26F99856-B337-512A-BB8C-316169244FE7}"/>
              </a:ext>
            </a:extLst>
          </p:cNvPr>
          <p:cNvSpPr txBox="1"/>
          <p:nvPr/>
        </p:nvSpPr>
        <p:spPr>
          <a:xfrm>
            <a:off x="14734543" y="673100"/>
            <a:ext cx="244974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지식</a:t>
            </a:r>
            <a:r>
              <a: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IN</a:t>
            </a: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시스템</a:t>
            </a:r>
            <a:endParaRPr lang="ko-KR" sz="3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6CCBAF-CC2F-E9CA-D938-0D9DF4AF0627}"/>
              </a:ext>
            </a:extLst>
          </p:cNvPr>
          <p:cNvGrpSpPr/>
          <p:nvPr/>
        </p:nvGrpSpPr>
        <p:grpSpPr>
          <a:xfrm>
            <a:off x="711200" y="2070100"/>
            <a:ext cx="5665786" cy="1066800"/>
            <a:chOff x="6225382" y="2736849"/>
            <a:chExt cx="5665786" cy="1066800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675075A3-FD52-EEF6-5E7C-B2FDF4B7626E}"/>
                </a:ext>
              </a:extLst>
            </p:cNvPr>
            <p:cNvSpPr txBox="1"/>
            <p:nvPr/>
          </p:nvSpPr>
          <p:spPr>
            <a:xfrm>
              <a:off x="6225382" y="2736849"/>
              <a:ext cx="5665786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3000" b="1" spc="-100" err="1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게이미피케이션</a:t>
              </a:r>
              <a:endPara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  <a:p>
              <a:pPr lvl="0" algn="l">
                <a:lnSpc>
                  <a:spcPct val="99600"/>
                </a:lnSpc>
              </a:pPr>
              <a:r>
                <a:rPr lang="en-US" altLang="ko-KR" sz="3000" b="1" i="0" u="none" strike="noStrike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(Gamification)</a:t>
              </a:r>
              <a:endParaRPr lang="ko-KR" sz="3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D8BB0A5-A350-D745-4890-E5143F310250}"/>
                </a:ext>
              </a:extLst>
            </p:cNvPr>
            <p:cNvSpPr txBox="1"/>
            <p:nvPr/>
          </p:nvSpPr>
          <p:spPr>
            <a:xfrm>
              <a:off x="9301163" y="2736849"/>
              <a:ext cx="1285875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2500" b="1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-</a:t>
              </a:r>
              <a:r>
                <a:rPr lang="ko-KR" altLang="en-US" sz="2500" b="1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 챌린지</a:t>
              </a:r>
              <a:endParaRPr lang="ko-KR" sz="25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</p:grpSp>
      <p:pic>
        <p:nvPicPr>
          <p:cNvPr id="28" name="그림 2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BF31DF95-1D8E-6591-71D3-9B2124E02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58083"/>
            <a:ext cx="5486400" cy="4076700"/>
          </a:xfrm>
          <a:prstGeom prst="rect">
            <a:avLst/>
          </a:prstGeom>
        </p:spPr>
      </p:pic>
      <p:pic>
        <p:nvPicPr>
          <p:cNvPr id="30" name="그림 29" descr="텍스트, 일렉트릭 블루, 스크린샷, 코발트 블루이(가) 표시된 사진&#10;&#10;자동 생성된 설명">
            <a:extLst>
              <a:ext uri="{FF2B5EF4-FFF2-40B4-BE49-F238E27FC236}">
                <a16:creationId xmlns:a16="http://schemas.microsoft.com/office/drawing/2014/main" id="{6A53C492-317C-6DF1-BE37-AB2CE6456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13" y="3443783"/>
            <a:ext cx="3365500" cy="4305300"/>
          </a:xfrm>
          <a:prstGeom prst="rect">
            <a:avLst/>
          </a:prstGeom>
        </p:spPr>
      </p:pic>
      <p:pic>
        <p:nvPicPr>
          <p:cNvPr id="32" name="그림 31" descr="텍스트, 스크린샷, 만화 영화, 음식이(가) 표시된 사진&#10;&#10;자동 생성된 설명">
            <a:extLst>
              <a:ext uri="{FF2B5EF4-FFF2-40B4-BE49-F238E27FC236}">
                <a16:creationId xmlns:a16="http://schemas.microsoft.com/office/drawing/2014/main" id="{8696A13D-FA9B-7536-3A12-78D043AF77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55" y="3418383"/>
            <a:ext cx="3263900" cy="4330700"/>
          </a:xfrm>
          <a:prstGeom prst="rect">
            <a:avLst/>
          </a:prstGeom>
        </p:spPr>
      </p:pic>
      <p:pic>
        <p:nvPicPr>
          <p:cNvPr id="34" name="그림 33" descr="텍스트, 칫솔, 붓, 공구이(가) 표시된 사진&#10;&#10;자동 생성된 설명">
            <a:extLst>
              <a:ext uri="{FF2B5EF4-FFF2-40B4-BE49-F238E27FC236}">
                <a16:creationId xmlns:a16="http://schemas.microsoft.com/office/drawing/2014/main" id="{E14ED42F-ADEE-82E0-7D32-39216F73F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b="381"/>
          <a:stretch/>
        </p:blipFill>
        <p:spPr>
          <a:xfrm>
            <a:off x="14544997" y="3409142"/>
            <a:ext cx="3263900" cy="4225641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2972DEC5-F030-CA90-5697-E9D909AB6BDA}"/>
              </a:ext>
            </a:extLst>
          </p:cNvPr>
          <p:cNvSpPr/>
          <p:nvPr/>
        </p:nvSpPr>
        <p:spPr>
          <a:xfrm>
            <a:off x="6460169" y="5250499"/>
            <a:ext cx="952502" cy="54292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63925-B389-00DF-84EB-99972156095F}"/>
              </a:ext>
            </a:extLst>
          </p:cNvPr>
          <p:cNvSpPr txBox="1"/>
          <p:nvPr/>
        </p:nvSpPr>
        <p:spPr>
          <a:xfrm>
            <a:off x="366946" y="9185698"/>
            <a:ext cx="1074650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보니까 </a:t>
            </a:r>
            <a:r>
              <a:rPr lang="ko-KR" altLang="en-US" sz="3000" b="1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챌린지란걸</a:t>
            </a: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하고 있더라</a:t>
            </a:r>
            <a:r>
              <a: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~(</a:t>
            </a: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주절</a:t>
            </a:r>
            <a:r>
              <a: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)~</a:t>
            </a:r>
            <a:endParaRPr lang="ko-KR" sz="3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ADB5D-CE9B-04FE-36AB-8B7AB3DD3C46}"/>
              </a:ext>
            </a:extLst>
          </p:cNvPr>
          <p:cNvSpPr txBox="1"/>
          <p:nvPr/>
        </p:nvSpPr>
        <p:spPr>
          <a:xfrm>
            <a:off x="3889808" y="8411139"/>
            <a:ext cx="10746509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400" b="1" i="0" u="none" strike="noStrike" spc="-10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챌린지를 통한 데이터 모집의 강점</a:t>
            </a:r>
            <a:endParaRPr lang="ko-KR" sz="4400" b="1" i="0" u="none" strike="noStrike" spc="-10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509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48152-EBCF-9835-860F-CFFA55F89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AE8CC6-FE7C-7889-DA1D-BDD7A134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1DA82739-0BCB-2423-B1C7-1856BBD0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1D820EFE-F5E2-D790-042E-12957A26E958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1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디커플링</a:t>
            </a:r>
            <a:r>
              <a:rPr lang="en-US" altLang="ko-KR" sz="6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(Decoupling)</a:t>
            </a:r>
            <a:endParaRPr lang="ko-KR" sz="6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29D2DBE3-6253-A2BE-0C05-FBAF0BCC4A69}"/>
              </a:ext>
            </a:extLst>
          </p:cNvPr>
          <p:cNvSpPr txBox="1"/>
          <p:nvPr/>
        </p:nvSpPr>
        <p:spPr>
          <a:xfrm>
            <a:off x="14734543" y="673100"/>
            <a:ext cx="244974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지식</a:t>
            </a:r>
            <a:r>
              <a: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IN</a:t>
            </a:r>
            <a:r>
              <a:rPr lang="ko-KR" altLang="en-US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시스템</a:t>
            </a:r>
            <a:endParaRPr lang="ko-KR" sz="3000" b="1" i="0" u="none" strike="noStrike" spc="-100">
              <a:solidFill>
                <a:srgbClr val="00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3463311-B2C5-A6AC-9A9F-55F3173352D2}"/>
              </a:ext>
            </a:extLst>
          </p:cNvPr>
          <p:cNvGrpSpPr/>
          <p:nvPr/>
        </p:nvGrpSpPr>
        <p:grpSpPr>
          <a:xfrm>
            <a:off x="711200" y="2070100"/>
            <a:ext cx="5665786" cy="1066800"/>
            <a:chOff x="6225382" y="2736849"/>
            <a:chExt cx="5665786" cy="1066800"/>
          </a:xfrm>
        </p:grpSpPr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B3897E51-3339-E41D-9BF2-ABDEE280599C}"/>
                </a:ext>
              </a:extLst>
            </p:cNvPr>
            <p:cNvSpPr txBox="1"/>
            <p:nvPr/>
          </p:nvSpPr>
          <p:spPr>
            <a:xfrm>
              <a:off x="6225382" y="2736849"/>
              <a:ext cx="5665786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3000" b="1" spc="-100" err="1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게이미피케이션</a:t>
              </a:r>
              <a:endParaRPr lang="en-US" altLang="ko-KR" sz="3000" b="1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  <a:p>
              <a:pPr lvl="0" algn="l">
                <a:lnSpc>
                  <a:spcPct val="99600"/>
                </a:lnSpc>
              </a:pPr>
              <a:r>
                <a:rPr lang="en-US" altLang="ko-KR" sz="3000" b="1" i="0" u="none" strike="noStrike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(Gamification)</a:t>
              </a:r>
              <a:endParaRPr lang="ko-KR" sz="30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2C1A5D-9008-1EDC-33B4-BFCADBA320B8}"/>
                </a:ext>
              </a:extLst>
            </p:cNvPr>
            <p:cNvSpPr txBox="1"/>
            <p:nvPr/>
          </p:nvSpPr>
          <p:spPr>
            <a:xfrm>
              <a:off x="9301163" y="2736849"/>
              <a:ext cx="1285875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2500" b="1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-</a:t>
              </a:r>
              <a:r>
                <a:rPr lang="ko-KR" altLang="en-US" sz="2500" b="1" spc="-100">
                  <a:solidFill>
                    <a:srgbClr val="000000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 챌린지</a:t>
              </a:r>
              <a:endParaRPr lang="ko-KR" sz="2500" b="1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</p:grpSp>
      <p:pic>
        <p:nvPicPr>
          <p:cNvPr id="28" name="그림 27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A91160BC-8513-D691-8FA6-353E45A02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3558083"/>
            <a:ext cx="5486400" cy="4076700"/>
          </a:xfrm>
          <a:prstGeom prst="rect">
            <a:avLst/>
          </a:prstGeom>
        </p:spPr>
      </p:pic>
      <p:pic>
        <p:nvPicPr>
          <p:cNvPr id="30" name="그림 29" descr="텍스트, 일렉트릭 블루, 스크린샷, 코발트 블루이(가) 표시된 사진&#10;&#10;자동 생성된 설명">
            <a:extLst>
              <a:ext uri="{FF2B5EF4-FFF2-40B4-BE49-F238E27FC236}">
                <a16:creationId xmlns:a16="http://schemas.microsoft.com/office/drawing/2014/main" id="{7588AF52-3904-1E71-97A4-4533AF29F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13" y="3443783"/>
            <a:ext cx="3365500" cy="4305300"/>
          </a:xfrm>
          <a:prstGeom prst="rect">
            <a:avLst/>
          </a:prstGeom>
        </p:spPr>
      </p:pic>
      <p:pic>
        <p:nvPicPr>
          <p:cNvPr id="32" name="그림 31" descr="텍스트, 스크린샷, 만화 영화, 음식이(가) 표시된 사진&#10;&#10;자동 생성된 설명">
            <a:extLst>
              <a:ext uri="{FF2B5EF4-FFF2-40B4-BE49-F238E27FC236}">
                <a16:creationId xmlns:a16="http://schemas.microsoft.com/office/drawing/2014/main" id="{D465DCE3-934A-FBE4-8924-31A2643A5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55" y="3418383"/>
            <a:ext cx="3263900" cy="4330700"/>
          </a:xfrm>
          <a:prstGeom prst="rect">
            <a:avLst/>
          </a:prstGeom>
        </p:spPr>
      </p:pic>
      <p:pic>
        <p:nvPicPr>
          <p:cNvPr id="34" name="그림 33" descr="텍스트, 칫솔, 붓, 공구이(가) 표시된 사진&#10;&#10;자동 생성된 설명">
            <a:extLst>
              <a:ext uri="{FF2B5EF4-FFF2-40B4-BE49-F238E27FC236}">
                <a16:creationId xmlns:a16="http://schemas.microsoft.com/office/drawing/2014/main" id="{0AEF2DFF-8EF3-DE65-1FDB-474B874AE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b="381"/>
          <a:stretch/>
        </p:blipFill>
        <p:spPr>
          <a:xfrm>
            <a:off x="14544997" y="3409142"/>
            <a:ext cx="3263900" cy="42256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916ABD-9B11-71B3-4A37-4C97086FBE0A}"/>
              </a:ext>
            </a:extLst>
          </p:cNvPr>
          <p:cNvSpPr/>
          <p:nvPr/>
        </p:nvSpPr>
        <p:spPr>
          <a:xfrm>
            <a:off x="0" y="0"/>
            <a:ext cx="183007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564CA28-CF98-2948-BBDE-0052902C935A}"/>
              </a:ext>
            </a:extLst>
          </p:cNvPr>
          <p:cNvGrpSpPr/>
          <p:nvPr/>
        </p:nvGrpSpPr>
        <p:grpSpPr>
          <a:xfrm>
            <a:off x="3786981" y="4610099"/>
            <a:ext cx="11739054" cy="1066801"/>
            <a:chOff x="4313747" y="4840782"/>
            <a:chExt cx="10700117" cy="1066801"/>
          </a:xfrm>
        </p:grpSpPr>
        <p:sp>
          <p:nvSpPr>
            <p:cNvPr id="11" name="TextBox 8">
              <a:extLst>
                <a:ext uri="{FF2B5EF4-FFF2-40B4-BE49-F238E27FC236}">
                  <a16:creationId xmlns:a16="http://schemas.microsoft.com/office/drawing/2014/main" id="{9668FB7E-0D5F-E769-3BAE-BD0359D14550}"/>
                </a:ext>
              </a:extLst>
            </p:cNvPr>
            <p:cNvSpPr txBox="1"/>
            <p:nvPr/>
          </p:nvSpPr>
          <p:spPr>
            <a:xfrm>
              <a:off x="4313747" y="4840783"/>
              <a:ext cx="4391819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5000" b="1" spc="-100">
                  <a:solidFill>
                    <a:schemeClr val="bg1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챌린지 </a:t>
              </a:r>
              <a:r>
                <a:rPr lang="en-US" altLang="ko-KR" sz="5000" b="1" spc="-100">
                  <a:solidFill>
                    <a:schemeClr val="bg1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+</a:t>
              </a:r>
              <a:r>
                <a:rPr lang="ko-KR" altLang="en-US" sz="5000" b="1" spc="-100">
                  <a:solidFill>
                    <a:schemeClr val="bg1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 데이터</a:t>
              </a:r>
              <a:endParaRPr lang="ko-KR" sz="5000" b="1" i="0" u="none" strike="noStrike" spc="-100">
                <a:solidFill>
                  <a:schemeClr val="bg1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  <p:sp>
          <p:nvSpPr>
            <p:cNvPr id="15" name="오른쪽 화살표[R] 14">
              <a:extLst>
                <a:ext uri="{FF2B5EF4-FFF2-40B4-BE49-F238E27FC236}">
                  <a16:creationId xmlns:a16="http://schemas.microsoft.com/office/drawing/2014/main" id="{330A8723-F413-9F81-4B2A-CE4C82E4E29B}"/>
                </a:ext>
              </a:extLst>
            </p:cNvPr>
            <p:cNvSpPr/>
            <p:nvPr/>
          </p:nvSpPr>
          <p:spPr>
            <a:xfrm>
              <a:off x="9029699" y="5102720"/>
              <a:ext cx="952502" cy="54292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65AB9FE5-2FBE-68AC-291D-B5EB4860651E}"/>
                </a:ext>
              </a:extLst>
            </p:cNvPr>
            <p:cNvSpPr txBox="1"/>
            <p:nvPr/>
          </p:nvSpPr>
          <p:spPr>
            <a:xfrm>
              <a:off x="10306334" y="4840782"/>
              <a:ext cx="4707530" cy="1066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5000" b="1" spc="-100">
                  <a:solidFill>
                    <a:schemeClr val="bg1"/>
                  </a:solidFill>
                  <a:latin typeface="esamanru OTF Bold" panose="020B0600000101010101" charset="-127"/>
                  <a:ea typeface="esamanru OTF Bold" panose="020B0600000101010101" charset="-127"/>
                </a:rPr>
                <a:t>데이터 확보</a:t>
              </a:r>
              <a:endParaRPr lang="ko-KR" sz="5000" b="1" i="0" u="none" strike="noStrike" spc="-100">
                <a:solidFill>
                  <a:schemeClr val="bg1"/>
                </a:solidFill>
                <a:latin typeface="esamanru OTF Bold" panose="020B0600000101010101" charset="-127"/>
                <a:ea typeface="esamanru OTF Bold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416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302" y="2070100"/>
            <a:ext cx="10467978" cy="7100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4925F-7B2C-7047-EE6C-5E25A6D39755}"/>
              </a:ext>
            </a:extLst>
          </p:cNvPr>
          <p:cNvSpPr txBox="1"/>
          <p:nvPr/>
        </p:nvSpPr>
        <p:spPr>
          <a:xfrm>
            <a:off x="4575175" y="4958834"/>
            <a:ext cx="9150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C423A134-3F17-EB80-4271-3AF0DBE2D7B5}"/>
              </a:ext>
            </a:extLst>
          </p:cNvPr>
          <p:cNvSpPr txBox="1"/>
          <p:nvPr/>
        </p:nvSpPr>
        <p:spPr>
          <a:xfrm>
            <a:off x="711200" y="673100"/>
            <a:ext cx="1159691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-100" err="1">
                <a:solidFill>
                  <a:srgbClr val="000000"/>
                </a:solidFill>
                <a:latin typeface="esamanru OTF Bold"/>
                <a:ea typeface="esamanru OTF Bold"/>
              </a:rPr>
              <a:t>데테크</a:t>
            </a:r>
            <a:r>
              <a:rPr lang="en-US" altLang="ko-KR" sz="6000" b="0" i="0" u="none" strike="noStrike" spc="-100">
                <a:solidFill>
                  <a:srgbClr val="000000"/>
                </a:solidFill>
                <a:ea typeface="esamanru OTF Bold"/>
              </a:rPr>
              <a:t> - </a:t>
            </a:r>
            <a:r>
              <a:rPr lang="ko-KR" altLang="en-US" sz="4800" spc="-100">
                <a:solidFill>
                  <a:srgbClr val="000000"/>
                </a:solidFill>
                <a:ea typeface="esamanru OTF Bold"/>
              </a:rPr>
              <a:t>수익</a:t>
            </a:r>
            <a:r>
              <a:rPr lang="ko-KR" altLang="en-US" sz="4800" b="0" i="0" u="none" strike="noStrike" spc="-100">
                <a:solidFill>
                  <a:srgbClr val="000000"/>
                </a:solidFill>
                <a:ea typeface="esamanru OTF Bold"/>
              </a:rPr>
              <a:t> 모델</a:t>
            </a:r>
            <a:endParaRPr lang="ko-KR" sz="6000" b="0" i="0" u="none" strike="noStrike" spc="-100">
              <a:solidFill>
                <a:srgbClr val="000000"/>
              </a:solidFill>
              <a:ea typeface="esamanru OTF Bold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F19819-99B3-85A5-E441-32F932948146}"/>
              </a:ext>
            </a:extLst>
          </p:cNvPr>
          <p:cNvSpPr/>
          <p:nvPr/>
        </p:nvSpPr>
        <p:spPr>
          <a:xfrm>
            <a:off x="12772571" y="1030514"/>
            <a:ext cx="4804229" cy="86505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</a:rPr>
              <a:t>기 능</a:t>
            </a:r>
            <a:endParaRPr lang="en-US" altLang="ko-KR" b="1">
              <a:ea typeface="맑은 고딕"/>
              <a:cs typeface="Calibri"/>
            </a:endParaRPr>
          </a:p>
          <a:p>
            <a:pPr algn="ctr"/>
            <a:r>
              <a:rPr lang="en-US" altLang="ko-KR" b="1"/>
              <a:t>_____________________</a:t>
            </a:r>
          </a:p>
          <a:p>
            <a:pPr algn="ctr"/>
            <a:endParaRPr lang="en-US" altLang="ko-KR" b="1"/>
          </a:p>
          <a:p>
            <a:pPr algn="ctr"/>
            <a:r>
              <a:rPr lang="ko-KR" altLang="en-US" b="1"/>
              <a:t>중복</a:t>
            </a:r>
            <a:r>
              <a:rPr lang="en-US" altLang="ko-KR" b="1"/>
              <a:t> -&gt; </a:t>
            </a:r>
            <a:r>
              <a:rPr lang="ko-KR" altLang="en-US" b="1"/>
              <a:t>중복 데이터 방지</a:t>
            </a:r>
            <a:endParaRPr lang="en-US" altLang="ko-KR" b="1"/>
          </a:p>
          <a:p>
            <a:pPr algn="ctr"/>
            <a:r>
              <a:rPr lang="ko-KR" altLang="en-US" b="1"/>
              <a:t>검열 </a:t>
            </a:r>
            <a:r>
              <a:rPr lang="en-US" altLang="ko-KR" b="1"/>
              <a:t>-&gt; </a:t>
            </a:r>
            <a:r>
              <a:rPr lang="ko-KR" altLang="en-US" b="1"/>
              <a:t>질 좋은 데이터</a:t>
            </a:r>
            <a:endParaRPr lang="en-US" altLang="ko-KR" b="1"/>
          </a:p>
          <a:p>
            <a:pPr algn="ctr"/>
            <a:r>
              <a:rPr lang="ko-KR" altLang="en-US" b="1"/>
              <a:t>탐색 </a:t>
            </a:r>
            <a:r>
              <a:rPr lang="en-US" altLang="ko-KR" b="1"/>
              <a:t>-&gt; </a:t>
            </a:r>
            <a:r>
              <a:rPr lang="ko-KR" altLang="en-US" b="1"/>
              <a:t>데이터 탐색</a:t>
            </a:r>
            <a:endParaRPr lang="en-US" altLang="ko-KR" b="1"/>
          </a:p>
          <a:p>
            <a:pPr algn="ctr"/>
            <a:r>
              <a:rPr lang="ko-KR" altLang="en-US" b="1"/>
              <a:t>인증서 </a:t>
            </a:r>
            <a:r>
              <a:rPr lang="en-US" altLang="ko-KR" b="1"/>
              <a:t>-&gt; </a:t>
            </a:r>
            <a:r>
              <a:rPr lang="ko-KR" altLang="en-US" b="1"/>
              <a:t>데이터 주권 보호</a:t>
            </a:r>
            <a:endParaRPr lang="en-US" altLang="ko-KR" b="1"/>
          </a:p>
          <a:p>
            <a:pPr algn="ctr"/>
            <a:r>
              <a:rPr lang="ko-KR" altLang="en-US" b="1">
                <a:ea typeface="맑은 고딕"/>
              </a:rPr>
              <a:t>분류 </a:t>
            </a:r>
            <a:r>
              <a:rPr lang="en-US" altLang="ko-KR" b="1">
                <a:ea typeface="맑은 고딕"/>
              </a:rPr>
              <a:t>-&gt; </a:t>
            </a:r>
            <a:r>
              <a:rPr lang="ko-KR" altLang="en-US" b="1">
                <a:ea typeface="맑은 고딕"/>
              </a:rPr>
              <a:t>비지도 학습</a:t>
            </a:r>
            <a:r>
              <a:rPr lang="en-US" altLang="ko-KR" b="1">
                <a:ea typeface="맑은 고딕"/>
              </a:rPr>
              <a:t> </a:t>
            </a:r>
            <a:endParaRPr lang="en-US" altLang="ko-KR" b="1">
              <a:ea typeface="맑은 고딕"/>
              <a:cs typeface="Calibri"/>
            </a:endParaRPr>
          </a:p>
          <a:p>
            <a:pPr algn="ctr"/>
            <a:r>
              <a:rPr lang="ko-KR" altLang="en-US" b="1"/>
              <a:t>정형화</a:t>
            </a:r>
            <a:r>
              <a:rPr lang="en-US" altLang="ko-KR" b="1"/>
              <a:t> -&gt;  </a:t>
            </a:r>
            <a:r>
              <a:rPr lang="ko-KR" altLang="en-US" b="1"/>
              <a:t>음성</a:t>
            </a:r>
            <a:r>
              <a:rPr lang="en-US" altLang="ko-KR" b="1"/>
              <a:t>, </a:t>
            </a:r>
            <a:r>
              <a:rPr lang="ko-KR" altLang="en-US" b="1"/>
              <a:t>영상 정형화</a:t>
            </a:r>
            <a:endParaRPr lang="en-US" altLang="ko-KR"/>
          </a:p>
          <a:p>
            <a:pPr algn="ctr"/>
            <a:r>
              <a:rPr lang="en-US" altLang="ko-KR" b="1"/>
              <a:t>_____________________</a:t>
            </a:r>
            <a:endParaRPr lang="ko-KR" altLang="en-US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AF2915-4BAD-DC18-6715-1394294EA36B}"/>
              </a:ext>
            </a:extLst>
          </p:cNvPr>
          <p:cNvSpPr/>
          <p:nvPr/>
        </p:nvSpPr>
        <p:spPr>
          <a:xfrm>
            <a:off x="7801208" y="817061"/>
            <a:ext cx="4804229" cy="911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 제한적인 시간 -&gt; 기능 우선순위 필요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A08865-1CC1-4039-809E-76B4ACB67909}"/>
              </a:ext>
            </a:extLst>
          </p:cNvPr>
          <p:cNvSpPr/>
          <p:nvPr/>
        </p:nvSpPr>
        <p:spPr>
          <a:xfrm>
            <a:off x="7801208" y="1946290"/>
            <a:ext cx="4804229" cy="911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기능 중에서 관심 있는 분야로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6A2768-9E0F-81D9-C98F-723B3BE973C7}"/>
              </a:ext>
            </a:extLst>
          </p:cNvPr>
          <p:cNvSpPr/>
          <p:nvPr/>
        </p:nvSpPr>
        <p:spPr>
          <a:xfrm>
            <a:off x="7801208" y="3061747"/>
            <a:ext cx="5244903" cy="911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미국 공공데이터 확인 중 -&gt; 카테고리화가 잘 안되어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AFDBEC-D739-72BF-B8E6-A7632902D2BD}"/>
              </a:ext>
            </a:extLst>
          </p:cNvPr>
          <p:cNvSpPr/>
          <p:nvPr/>
        </p:nvSpPr>
        <p:spPr>
          <a:xfrm>
            <a:off x="7801208" y="4218518"/>
            <a:ext cx="5575409" cy="911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분류 기능을 </a:t>
            </a:r>
            <a:r>
              <a:rPr lang="ko-KR" altLang="en-US" b="1" err="1">
                <a:ea typeface="맑은 고딕"/>
                <a:cs typeface="Calibri"/>
              </a:rPr>
              <a:t>특화시키면</a:t>
            </a:r>
            <a:r>
              <a:rPr lang="ko-KR" altLang="en-US" b="1">
                <a:ea typeface="맑은 고딕"/>
                <a:cs typeface="Calibri"/>
              </a:rPr>
              <a:t>(임팩트를 위해) 사용자 입장에서도 </a:t>
            </a:r>
            <a:r>
              <a:rPr lang="ko-KR" altLang="en-US" b="1" err="1">
                <a:ea typeface="맑은 고딕"/>
                <a:cs typeface="Calibri"/>
              </a:rPr>
              <a:t>차별점</a:t>
            </a:r>
            <a:r>
              <a:rPr lang="ko-KR" altLang="en-US" b="1">
                <a:ea typeface="맑은 고딕"/>
                <a:cs typeface="Calibri"/>
              </a:rPr>
              <a:t>(-&gt;수익성 이어짐)</a:t>
            </a:r>
            <a:r>
              <a:rPr lang="ko-KR" altLang="en-US" b="1" err="1">
                <a:ea typeface="맑은 고딕"/>
                <a:cs typeface="Calibri"/>
              </a:rPr>
              <a:t>으로</a:t>
            </a:r>
            <a:r>
              <a:rPr lang="ko-KR" altLang="en-US" b="1">
                <a:ea typeface="맑은 고딕"/>
                <a:cs typeface="Calibri"/>
              </a:rPr>
              <a:t> 느낌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979FCA-EC31-4D18-A0A5-87EF00468D8C}"/>
              </a:ext>
            </a:extLst>
          </p:cNvPr>
          <p:cNvSpPr/>
          <p:nvPr/>
        </p:nvSpPr>
        <p:spPr>
          <a:xfrm>
            <a:off x="7801208" y="5340861"/>
            <a:ext cx="5575409" cy="911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또한 비교적 쉽지만 </a:t>
            </a:r>
            <a:r>
              <a:rPr lang="ko-KR" altLang="en-US" b="1" err="1">
                <a:ea typeface="맑은 고딕"/>
                <a:cs typeface="Calibri"/>
              </a:rPr>
              <a:t>의미있을</a:t>
            </a:r>
            <a:r>
              <a:rPr lang="ko-KR" altLang="en-US" b="1">
                <a:ea typeface="맑은 고딕"/>
                <a:cs typeface="Calibri"/>
              </a:rPr>
              <a:t> 수 있다.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C05D8C-5D82-D482-532E-D5D2B4D55A26}"/>
              </a:ext>
            </a:extLst>
          </p:cNvPr>
          <p:cNvSpPr/>
          <p:nvPr/>
        </p:nvSpPr>
        <p:spPr>
          <a:xfrm>
            <a:off x="3683654" y="4686735"/>
            <a:ext cx="3874680" cy="931822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기준은 어떻게 </a:t>
            </a:r>
            <a:r>
              <a:rPr lang="ko-KR" altLang="en-US" b="1" err="1">
                <a:ea typeface="맑은 고딕"/>
                <a:cs typeface="Calibri"/>
              </a:rPr>
              <a:t>잡을것인가</a:t>
            </a:r>
            <a:r>
              <a:rPr lang="ko-KR" altLang="en-US" b="1">
                <a:ea typeface="맑은 고딕"/>
                <a:cs typeface="Calibri"/>
              </a:rPr>
              <a:t>?(동욱)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A027B6-49B8-168F-2D80-7087EE51D3C4}"/>
              </a:ext>
            </a:extLst>
          </p:cNvPr>
          <p:cNvSpPr/>
          <p:nvPr/>
        </p:nvSpPr>
        <p:spPr>
          <a:xfrm>
            <a:off x="3580370" y="5795306"/>
            <a:ext cx="3977964" cy="952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err="1">
                <a:ea typeface="맑은 고딕"/>
                <a:cs typeface="Calibri"/>
              </a:rPr>
              <a:t>Ex</a:t>
            </a:r>
            <a:r>
              <a:rPr lang="ko-KR" altLang="en-US" b="1">
                <a:ea typeface="맑은 고딕"/>
                <a:cs typeface="Calibri"/>
              </a:rPr>
              <a:t>) 영화관 -&gt; 관람객 을 뽑아오는 과정</a:t>
            </a:r>
          </a:p>
          <a:p>
            <a:pPr algn="ctr"/>
            <a:r>
              <a:rPr lang="ko-KR" altLang="en-US" b="1">
                <a:ea typeface="맑은 고딕"/>
                <a:cs typeface="Calibri"/>
              </a:rPr>
              <a:t>카테고리화가 잘 </a:t>
            </a:r>
            <a:r>
              <a:rPr lang="ko-KR" altLang="en-US" b="1" err="1">
                <a:ea typeface="맑은 고딕"/>
                <a:cs typeface="Calibri"/>
              </a:rPr>
              <a:t>안되어잇으면</a:t>
            </a:r>
            <a:r>
              <a:rPr lang="ko-KR" altLang="en-US" b="1">
                <a:ea typeface="맑은 고딕"/>
                <a:cs typeface="Calibri"/>
              </a:rPr>
              <a:t> 그 연결하는 과정이 힘들다?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A3A581-9D4C-C42E-7E50-B849396333C5}"/>
              </a:ext>
            </a:extLst>
          </p:cNvPr>
          <p:cNvSpPr/>
          <p:nvPr/>
        </p:nvSpPr>
        <p:spPr>
          <a:xfrm>
            <a:off x="3580371" y="6910764"/>
            <a:ext cx="3977964" cy="952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카테고리화가 잘 </a:t>
            </a:r>
            <a:r>
              <a:rPr lang="ko-KR" altLang="en-US" b="1" err="1">
                <a:ea typeface="맑은 고딕"/>
                <a:cs typeface="Calibri"/>
              </a:rPr>
              <a:t>되어잇으면</a:t>
            </a:r>
            <a:r>
              <a:rPr lang="ko-KR" altLang="en-US" b="1">
                <a:ea typeface="맑은 고딕"/>
                <a:cs typeface="Calibri"/>
              </a:rPr>
              <a:t> 사용자가 더 편하게 인사이트 도출 가능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096AEF-E298-CD82-84A2-84F241E7C764}"/>
              </a:ext>
            </a:extLst>
          </p:cNvPr>
          <p:cNvSpPr/>
          <p:nvPr/>
        </p:nvSpPr>
        <p:spPr>
          <a:xfrm>
            <a:off x="8599930" y="8219016"/>
            <a:ext cx="3977964" cy="9524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사용자의 입장에서 여러 데이터 사이트 불편한점 ,있으면 </a:t>
            </a:r>
            <a:r>
              <a:rPr lang="ko-KR" altLang="en-US" b="1" err="1">
                <a:ea typeface="맑은 고딕"/>
                <a:cs typeface="Calibri"/>
              </a:rPr>
              <a:t>좋은점</a:t>
            </a:r>
            <a:r>
              <a:rPr lang="ko-KR" altLang="en-US" b="1">
                <a:ea typeface="맑은 고딕"/>
                <a:cs typeface="Calibri"/>
              </a:rPr>
              <a:t> 정리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819AFB-F04B-110A-EFC3-E13ABD7BBBE0}"/>
              </a:ext>
            </a:extLst>
          </p:cNvPr>
          <p:cNvSpPr/>
          <p:nvPr/>
        </p:nvSpPr>
        <p:spPr>
          <a:xfrm>
            <a:off x="8599930" y="9355131"/>
            <a:ext cx="10002811" cy="1103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요구사항(우리 현재 단계) -&gt; 사용자의 니즈에 맞춰 + UI(기능은 다 갖춘)</a:t>
            </a:r>
            <a:r>
              <a:rPr lang="ko-KR" altLang="en-US" b="1" err="1">
                <a:ea typeface="맑은 고딕"/>
                <a:cs typeface="Calibri"/>
              </a:rPr>
              <a:t>적인것도</a:t>
            </a:r>
            <a:r>
              <a:rPr lang="ko-KR" altLang="en-US" b="1">
                <a:ea typeface="맑은 고딕"/>
                <a:cs typeface="Calibri"/>
              </a:rPr>
              <a:t> 고려</a:t>
            </a:r>
          </a:p>
          <a:p>
            <a:pPr algn="ctr"/>
            <a:r>
              <a:rPr lang="ko-KR" altLang="en-US" b="1">
                <a:ea typeface="맑은 고딕"/>
                <a:cs typeface="Calibri"/>
              </a:rPr>
              <a:t>프론트 + </a:t>
            </a:r>
            <a:r>
              <a:rPr lang="ko-KR" altLang="en-US" b="1" err="1">
                <a:ea typeface="맑은 고딕"/>
                <a:cs typeface="Calibri"/>
              </a:rPr>
              <a:t>백엔드</a:t>
            </a:r>
            <a:r>
              <a:rPr lang="ko-KR" altLang="en-US" b="1">
                <a:ea typeface="맑은 고딕"/>
                <a:cs typeface="Calibri"/>
              </a:rPr>
              <a:t> </a:t>
            </a:r>
            <a:r>
              <a:rPr lang="ko-KR" altLang="en-US" b="1" err="1">
                <a:ea typeface="맑은 고딕"/>
                <a:cs typeface="Calibri"/>
              </a:rPr>
              <a:t>합쳐짐</a:t>
            </a:r>
            <a:endParaRPr lang="ko-KR" altLang="en-US" b="1">
              <a:ea typeface="맑은 고딕"/>
              <a:cs typeface="Calibri"/>
            </a:endParaRPr>
          </a:p>
          <a:p>
            <a:pPr algn="ctr"/>
            <a:r>
              <a:rPr lang="ko-KR" altLang="en-US" b="1">
                <a:ea typeface="맑은 고딕"/>
                <a:cs typeface="Calibri"/>
              </a:rPr>
              <a:t>테스트</a:t>
            </a:r>
          </a:p>
          <a:p>
            <a:pPr algn="ctr"/>
            <a:r>
              <a:rPr lang="ko-KR" altLang="en-US" b="1">
                <a:ea typeface="맑은 고딕"/>
                <a:cs typeface="Calibri"/>
              </a:rPr>
              <a:t>운영(사용자 피드백으로 계속 개선)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0B29AA-C33D-42AC-7045-98B9C3A3C598}"/>
              </a:ext>
            </a:extLst>
          </p:cNvPr>
          <p:cNvSpPr/>
          <p:nvPr/>
        </p:nvSpPr>
        <p:spPr>
          <a:xfrm>
            <a:off x="3683654" y="9355132"/>
            <a:ext cx="3874680" cy="931822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기능구현 할 때 </a:t>
            </a:r>
            <a:r>
              <a:rPr lang="ko-KR" altLang="en-US" b="1" err="1">
                <a:ea typeface="맑은 고딕"/>
                <a:cs typeface="Calibri"/>
              </a:rPr>
              <a:t>어떤식으로</a:t>
            </a:r>
            <a:r>
              <a:rPr lang="ko-KR" altLang="en-US" b="1">
                <a:ea typeface="맑은 고딕"/>
                <a:cs typeface="Calibri"/>
              </a:rPr>
              <a:t> 구현되나? </a:t>
            </a:r>
            <a:r>
              <a:rPr lang="ko-KR" altLang="en-US" b="1" err="1">
                <a:ea typeface="맑은 고딕"/>
                <a:cs typeface="Calibri"/>
              </a:rPr>
              <a:t>UI먼저</a:t>
            </a:r>
            <a:r>
              <a:rPr lang="ko-KR" altLang="en-US" b="1">
                <a:ea typeface="맑은 고딕"/>
                <a:cs typeface="Calibri"/>
              </a:rPr>
              <a:t>? 설계?(동욱)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1831641-1BE4-F390-0A37-CDCDC0CD30D6}"/>
              </a:ext>
            </a:extLst>
          </p:cNvPr>
          <p:cNvSpPr/>
          <p:nvPr/>
        </p:nvSpPr>
        <p:spPr>
          <a:xfrm>
            <a:off x="-250492" y="2256664"/>
            <a:ext cx="5871486" cy="9318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ea typeface="맑은 고딕"/>
                <a:cs typeface="Calibri"/>
              </a:rPr>
              <a:t>중간 </a:t>
            </a:r>
            <a:r>
              <a:rPr lang="ko-KR" altLang="en-US" b="1" err="1">
                <a:ea typeface="맑은 고딕"/>
                <a:cs typeface="Calibri"/>
              </a:rPr>
              <a:t>중간</a:t>
            </a:r>
            <a:r>
              <a:rPr lang="ko-KR" altLang="en-US" b="1">
                <a:ea typeface="맑은 고딕"/>
                <a:cs typeface="Calibri"/>
              </a:rPr>
              <a:t> 일정, </a:t>
            </a:r>
            <a:r>
              <a:rPr lang="ko-KR" altLang="en-US" b="1" err="1">
                <a:ea typeface="맑은 고딕"/>
                <a:cs typeface="Calibri"/>
              </a:rPr>
              <a:t>어려움,내용</a:t>
            </a:r>
            <a:r>
              <a:rPr lang="ko-KR" altLang="en-US" b="1">
                <a:ea typeface="맑은 고딕"/>
                <a:cs typeface="Calibri"/>
              </a:rPr>
              <a:t> 보고 하면 좋다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18721-8042-24EE-863A-8F92A2F3811A}"/>
              </a:ext>
            </a:extLst>
          </p:cNvPr>
          <p:cNvSpPr txBox="1"/>
          <p:nvPr/>
        </p:nvSpPr>
        <p:spPr>
          <a:xfrm>
            <a:off x="11963183" y="7786170"/>
            <a:ext cx="618836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800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공유 경제</a:t>
            </a:r>
            <a:r>
              <a:rPr lang="en-US" altLang="ko-KR" sz="2800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? </a:t>
            </a:r>
            <a:r>
              <a:rPr lang="ko-KR" altLang="en-US" sz="2800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기사</a:t>
            </a:r>
            <a:r>
              <a:rPr lang="en-US" altLang="ko-KR" sz="2800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?</a:t>
            </a:r>
          </a:p>
          <a:p>
            <a:pPr lvl="0">
              <a:lnSpc>
                <a:spcPct val="99600"/>
              </a:lnSpc>
            </a:pPr>
            <a:r>
              <a:rPr lang="ko-KR" altLang="en-US" sz="2800" i="0" u="none" strike="noStrike" spc="-100" err="1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어떤걸로</a:t>
            </a:r>
            <a:r>
              <a:rPr lang="ko-KR" altLang="en-US" sz="2800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 데이터 공유의 필요성에 대해 설명할 수 있을까</a:t>
            </a:r>
            <a:r>
              <a:rPr lang="en-US" altLang="ko-KR" sz="2800" i="0" u="none" strike="noStrike" spc="-100">
                <a:solidFill>
                  <a:srgbClr val="00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?</a:t>
            </a:r>
          </a:p>
          <a:p>
            <a:pPr lvl="0" algn="l">
              <a:lnSpc>
                <a:spcPct val="99600"/>
              </a:lnSpc>
            </a:pPr>
            <a:r>
              <a:rPr lang="ko-KR" altLang="en-US" sz="2800" b="1" spc="-100">
                <a:solidFill>
                  <a:srgbClr val="FF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왜 데이터 공유를 </a:t>
            </a:r>
            <a:r>
              <a:rPr lang="ko-KR" altLang="en-US" sz="2800" b="1" spc="-100" err="1">
                <a:solidFill>
                  <a:srgbClr val="FF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해야할까</a:t>
            </a:r>
            <a:r>
              <a:rPr lang="en-US" altLang="ko-KR" sz="2800" b="1" spc="-100">
                <a:solidFill>
                  <a:srgbClr val="FF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altLang="ko-KR" sz="2800" b="1" i="0" u="none" strike="noStrike" spc="-100">
              <a:solidFill>
                <a:srgbClr val="FF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800" b="1" spc="-100">
                <a:solidFill>
                  <a:srgbClr val="FF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왜 개인 데이터 공유가 필요한가</a:t>
            </a:r>
            <a:r>
              <a:rPr lang="en-US" altLang="ko-KR" sz="2800" b="1" spc="-100">
                <a:solidFill>
                  <a:srgbClr val="FF0000"/>
                </a:solidFill>
                <a:latin typeface="esamanru OTF Bold" panose="020B0600000101010101" charset="-127"/>
                <a:ea typeface="esamanru OTF Bold" panose="020B0600000101010101" charset="-127"/>
              </a:rPr>
              <a:t>?</a:t>
            </a:r>
          </a:p>
          <a:p>
            <a:pPr lvl="0" algn="l">
              <a:lnSpc>
                <a:spcPct val="99600"/>
              </a:lnSpc>
            </a:pPr>
            <a:r>
              <a:rPr lang="ko-KR" altLang="en-US" sz="2800" i="0" u="none" strike="noStrike" spc="-100">
                <a:latin typeface="esamanru OTF Bold" panose="020B0600000101010101" charset="-127"/>
                <a:ea typeface="esamanru OTF Bold" panose="020B0600000101010101" charset="-127"/>
              </a:rPr>
              <a:t>다양한 연구자료에서 사용하기 </a:t>
            </a:r>
            <a:r>
              <a:rPr lang="ko-KR" altLang="en-US" sz="2800" spc="-100">
                <a:latin typeface="esamanru OTF Bold" panose="020B0600000101010101" charset="-127"/>
                <a:ea typeface="esamanru OTF Bold" panose="020B0600000101010101" charset="-127"/>
              </a:rPr>
              <a:t>때문에</a:t>
            </a:r>
            <a:r>
              <a:rPr lang="en-US" altLang="ko-KR" sz="2800" spc="-100">
                <a:latin typeface="esamanru OTF Bold" panose="020B0600000101010101" charset="-127"/>
                <a:ea typeface="esamanru OTF Bold" panose="020B0600000101010101" charset="-127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ko-KR" sz="2800" b="1" i="0" u="none" strike="noStrike" spc="-100">
              <a:solidFill>
                <a:srgbClr val="FF0000"/>
              </a:solidFill>
              <a:latin typeface="esamanru OTF Bold" panose="020B0600000101010101" charset="-127"/>
              <a:ea typeface="esamanru OTF Bold" panose="020B0600000101010101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070100"/>
            <a:ext cx="8432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2717800"/>
            <a:ext cx="14414500" cy="680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1200" y="673100"/>
            <a:ext cx="1612275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규모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판매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서비스업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중분류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56300" y="2057400"/>
            <a:ext cx="627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판매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제공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41600" y="27305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단위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2898E-29DC-7351-5763-A8BFBF066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8EC25E3-1180-8F30-6B93-580EF8DE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070100"/>
            <a:ext cx="8432800" cy="622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E9B816-8231-49ED-9F74-E2D832E0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90E2AE-48DC-0ECB-DFE1-D9FF9467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2717800"/>
            <a:ext cx="14414500" cy="6807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40D14A-47F7-7AA1-A968-236ABB792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481D67B-A038-3744-1727-B8B42B58807E}"/>
              </a:ext>
            </a:extLst>
          </p:cNvPr>
          <p:cNvSpPr txBox="1"/>
          <p:nvPr/>
        </p:nvSpPr>
        <p:spPr>
          <a:xfrm>
            <a:off x="711200" y="673100"/>
            <a:ext cx="16122754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시장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규모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판매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서비스업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</a:t>
            </a:r>
            <a:r>
              <a:rPr lang="ko-KR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중분류</a:t>
            </a:r>
            <a:r>
              <a:rPr lang="en-US" alt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  <a:endParaRPr lang="ko-KR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FB01FAF-33C6-B48A-D406-679F06D37969}"/>
              </a:ext>
            </a:extLst>
          </p:cNvPr>
          <p:cNvSpPr txBox="1"/>
          <p:nvPr/>
        </p:nvSpPr>
        <p:spPr>
          <a:xfrm>
            <a:off x="5956300" y="2057400"/>
            <a:ext cx="627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판매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제공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서비스업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F531AB7-5719-144F-2811-06F343E52463}"/>
              </a:ext>
            </a:extLst>
          </p:cNvPr>
          <p:cNvSpPr txBox="1"/>
          <p:nvPr/>
        </p:nvSpPr>
        <p:spPr>
          <a:xfrm>
            <a:off x="15341600" y="27305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단위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억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E222ADB-91D2-5EBE-9B8C-793D83BBE56D}"/>
              </a:ext>
            </a:extLst>
          </p:cNvPr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</p:spTree>
    <p:extLst>
      <p:ext uri="{BB962C8B-B14F-4D97-AF65-F5344CB8AC3E}">
        <p14:creationId xmlns:p14="http://schemas.microsoft.com/office/powerpoint/2010/main" val="287770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070100"/>
            <a:ext cx="8432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2692400"/>
            <a:ext cx="14033500" cy="693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956300" y="2057400"/>
            <a:ext cx="6273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판매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중개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서비스업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14600" y="2705100"/>
            <a:ext cx="901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단위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CDA350E-6BFF-C429-2BFB-4075ABAC4DD2}"/>
              </a:ext>
            </a:extLst>
          </p:cNvPr>
          <p:cNvSpPr txBox="1"/>
          <p:nvPr/>
        </p:nvSpPr>
        <p:spPr>
          <a:xfrm>
            <a:off x="711200" y="673100"/>
            <a:ext cx="15455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-100">
                <a:solidFill>
                  <a:srgbClr val="000000"/>
                </a:solidFill>
                <a:ea typeface="esamanru OTF Bold"/>
              </a:rPr>
              <a:t>시장 규모</a:t>
            </a:r>
            <a:r>
              <a:rPr lang="en-US" sz="60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-</a:t>
            </a:r>
            <a:r>
              <a:rPr lang="en-US" sz="60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데이터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판매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및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중개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서비스업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(</a:t>
            </a:r>
            <a:r>
              <a:rPr lang="ko-KR" sz="4800" b="0" i="0" u="none" strike="noStrike" spc="-100">
                <a:solidFill>
                  <a:srgbClr val="000000"/>
                </a:solidFill>
                <a:ea typeface="esamanru OTF Bold"/>
              </a:rPr>
              <a:t>소분류</a:t>
            </a:r>
            <a:r>
              <a:rPr lang="en-US" sz="4800" b="0" i="0" u="none" strike="noStrike" spc="-100">
                <a:solidFill>
                  <a:srgbClr val="000000"/>
                </a:solidFill>
                <a:latin typeface="esamanru OTF Bold"/>
              </a:rPr>
              <a:t>)</a:t>
            </a:r>
            <a:endParaRPr lang="en-US" sz="6000" b="0" i="0" u="none" strike="noStrike" spc="-100">
              <a:solidFill>
                <a:srgbClr val="000000"/>
              </a:solidFill>
              <a:latin typeface="esamanru OTF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8" y="2518229"/>
            <a:ext cx="81534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3" y="3458029"/>
            <a:ext cx="118364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45728" y="2556329"/>
            <a:ext cx="4737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누적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규모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성장률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673100"/>
            <a:ext cx="15849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성장률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판매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제공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서비스업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중분류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  <a:endParaRPr lang="en-US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72" y="2525486"/>
            <a:ext cx="81534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390" y="3481762"/>
            <a:ext cx="11836400" cy="5727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587672" y="2563586"/>
            <a:ext cx="4737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누적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시장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규모</a:t>
            </a:r>
            <a:r>
              <a:rPr lang="en-US" sz="3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Pretendard Bold"/>
              </a:rPr>
              <a:t>성장률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673100"/>
            <a:ext cx="15455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성장률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-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데이터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판매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및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중개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서비스업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(</a:t>
            </a:r>
            <a:r>
              <a:rPr lang="ko-KR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소분류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)</a:t>
            </a:r>
            <a:endParaRPr lang="en-US" sz="6000" b="0" i="0" u="none" strike="noStrike" spc="-100">
              <a:solidFill>
                <a:srgbClr val="000000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6D730FB-7895-3999-FB78-6669D7B5B022}"/>
              </a:ext>
            </a:extLst>
          </p:cNvPr>
          <p:cNvSpPr txBox="1"/>
          <p:nvPr/>
        </p:nvSpPr>
        <p:spPr>
          <a:xfrm>
            <a:off x="15240000" y="9702800"/>
            <a:ext cx="30607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한국데이터산업진흥원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기술정보통신부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0"/>
            <a:ext cx="175895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8500" cy="342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19800" y="6280151"/>
            <a:ext cx="6464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3900" y="6273800"/>
            <a:ext cx="16878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11200" y="1955800"/>
            <a:ext cx="15532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규모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성장률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1200" y="673100"/>
            <a:ext cx="7327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종합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성장</a:t>
            </a:r>
            <a:r>
              <a:rPr lang="en-US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sz="6000" b="0" i="0" u="none" strike="noStrike" spc="-100">
                <a:solidFill>
                  <a:srgbClr val="00000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지표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030200" y="4521200"/>
            <a:ext cx="6985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677900" y="3911600"/>
            <a:ext cx="4546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판매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서비스업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중분류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성장률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52000" y="3873500"/>
            <a:ext cx="3632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>
                <a:solidFill>
                  <a:srgbClr val="FC523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24.2%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081000" y="8064500"/>
            <a:ext cx="6985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728700" y="7442200"/>
            <a:ext cx="4546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판매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중개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서비스업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소분류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성장률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02800" y="7416800"/>
            <a:ext cx="36322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000" b="0" i="0" u="none" strike="noStrike">
                <a:solidFill>
                  <a:srgbClr val="FC5230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24.6%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505200" y="4521200"/>
            <a:ext cx="6985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01700" y="3981449"/>
            <a:ext cx="5080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111 ,850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03700" y="3975100"/>
            <a:ext cx="4546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판매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제공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서비스업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중분류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규모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                      </a:t>
            </a:r>
            <a:r>
              <a:rPr lang="en-US" sz="1800" b="0" i="0" u="none" strike="noStrike">
                <a:solidFill>
                  <a:srgbClr val="000000"/>
                </a:solidFill>
                <a:latin typeface="Pretendard Bold"/>
              </a:rPr>
              <a:t>     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60700" y="4838700"/>
            <a:ext cx="812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단위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억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51200" y="8013700"/>
            <a:ext cx="6985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98900" y="7404100"/>
            <a:ext cx="4546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최근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5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년간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판매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중개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서비스업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소분류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평균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시장</a:t>
            </a: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규모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6000" y="7543800"/>
            <a:ext cx="29464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0" i="0" u="none" strike="noStrike">
                <a:solidFill>
                  <a:srgbClr val="3366FF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19,031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44800" y="8432800"/>
            <a:ext cx="812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단위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2612</Words>
  <Application>Microsoft Office PowerPoint</Application>
  <PresentationFormat>사용자 지정</PresentationFormat>
  <Paragraphs>481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Pretendard Bold</vt:lpstr>
      <vt:lpstr>Pretendard Medium</vt:lpstr>
      <vt:lpstr>Calibri</vt:lpstr>
      <vt:lpstr>Pretendard SemiBold</vt:lpstr>
      <vt:lpstr>esamanru OTF Medium</vt:lpstr>
      <vt:lpstr>esamanru OTF Bold</vt:lpstr>
      <vt:lpstr>맑은 고딕</vt:lpstr>
      <vt:lpstr>Arial</vt:lpstr>
      <vt:lpstr>프리젠테이션 5 Medium</vt:lpstr>
      <vt:lpstr>Noto Sans CJK KR Regular</vt:lpstr>
      <vt:lpstr>Pretendard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분류 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dok</dc:creator>
  <cp:lastModifiedBy>전동욱</cp:lastModifiedBy>
  <cp:revision>283</cp:revision>
  <dcterms:created xsi:type="dcterms:W3CDTF">2006-08-16T00:00:00Z</dcterms:created>
  <dcterms:modified xsi:type="dcterms:W3CDTF">2024-12-01T04:57:31Z</dcterms:modified>
</cp:coreProperties>
</file>